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77" r:id="rId34"/>
    <p:sldId id="278" r:id="rId35"/>
    <p:sldId id="291" r:id="rId36"/>
    <p:sldId id="292" r:id="rId37"/>
    <p:sldId id="293" r:id="rId38"/>
    <p:sldId id="294" r:id="rId39"/>
    <p:sldId id="295"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8A87A34-81AB-432B-8DAE-1953F412C126}" type="datetimeFigureOut">
              <a:rPr lang="en-US" smtClean="0"/>
              <a:t>1/15/2021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460526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6827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8A87A34-81AB-432B-8DAE-1953F412C126}" type="datetimeFigureOut">
              <a:rPr lang="en-US" smtClean="0"/>
              <a:t>1/15/2021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85824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6091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1/15/2021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423017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8774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89749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10496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3410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1/15/2021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81972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7316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8A87A34-81AB-432B-8DAE-1953F412C126}" type="datetimeFigureOut">
              <a:rPr lang="en-US" smtClean="0"/>
              <a:pPr/>
              <a:t>1/15/2021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D22F896-40B5-4ADD-8801-0D06FADFA09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4450882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xml"/><Relationship Id="rId4" Type="http://schemas.openxmlformats.org/officeDocument/2006/relationships/image" Target="../media/image31.png"/></Relationships>
</file>

<file path=ppt/slides/_rels/slide3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60A859-D8AF-4AFF-B6E4-4A128C366637}"/>
              </a:ext>
            </a:extLst>
          </p:cNvPr>
          <p:cNvSpPr>
            <a:spLocks noGrp="1"/>
          </p:cNvSpPr>
          <p:nvPr>
            <p:ph type="ctrTitle"/>
          </p:nvPr>
        </p:nvSpPr>
        <p:spPr>
          <a:xfrm>
            <a:off x="1633143" y="1787684"/>
            <a:ext cx="8791575" cy="855677"/>
          </a:xfrm>
        </p:spPr>
        <p:txBody>
          <a:bodyPr>
            <a:normAutofit/>
          </a:bodyPr>
          <a:lstStyle/>
          <a:p>
            <a:pPr algn="ctr"/>
            <a:r>
              <a:rPr lang="en-US" dirty="0"/>
              <a:t>Lecture 13</a:t>
            </a:r>
            <a:endParaRPr lang="ru-RU" dirty="0"/>
          </a:p>
        </p:txBody>
      </p:sp>
      <p:sp>
        <p:nvSpPr>
          <p:cNvPr id="3" name="Подзаголовок 2">
            <a:extLst>
              <a:ext uri="{FF2B5EF4-FFF2-40B4-BE49-F238E27FC236}">
                <a16:creationId xmlns:a16="http://schemas.microsoft.com/office/drawing/2014/main" id="{6634367B-58C9-4C29-BF45-0FF3FCCC162E}"/>
              </a:ext>
            </a:extLst>
          </p:cNvPr>
          <p:cNvSpPr>
            <a:spLocks noGrp="1"/>
          </p:cNvSpPr>
          <p:nvPr>
            <p:ph type="subTitle" idx="1"/>
          </p:nvPr>
        </p:nvSpPr>
        <p:spPr>
          <a:xfrm>
            <a:off x="1560352" y="4043494"/>
            <a:ext cx="9107647" cy="855677"/>
          </a:xfrm>
        </p:spPr>
        <p:txBody>
          <a:bodyPr>
            <a:normAutofit/>
          </a:bodyPr>
          <a:lstStyle/>
          <a:p>
            <a:pPr algn="ctr"/>
            <a:r>
              <a:rPr lang="en-US" sz="2400" dirty="0">
                <a:solidFill>
                  <a:srgbClr val="FFC000"/>
                </a:solidFill>
              </a:rPr>
              <a:t>OLAP cubes and MDX</a:t>
            </a:r>
            <a:endParaRPr lang="ru-RU" sz="2400" dirty="0">
              <a:solidFill>
                <a:srgbClr val="FFC000"/>
              </a:solidFill>
            </a:endParaRPr>
          </a:p>
        </p:txBody>
      </p:sp>
    </p:spTree>
    <p:extLst>
      <p:ext uri="{BB962C8B-B14F-4D97-AF65-F5344CB8AC3E}">
        <p14:creationId xmlns:p14="http://schemas.microsoft.com/office/powerpoint/2010/main" val="1270978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5E9EE7-B665-42A4-8DED-34A1D8BA517E}"/>
              </a:ext>
            </a:extLst>
          </p:cNvPr>
          <p:cNvSpPr>
            <a:spLocks noGrp="1"/>
          </p:cNvSpPr>
          <p:nvPr>
            <p:ph type="title"/>
          </p:nvPr>
        </p:nvSpPr>
        <p:spPr>
          <a:xfrm>
            <a:off x="1025555" y="698047"/>
            <a:ext cx="9905998" cy="807610"/>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6E640EAE-8A03-4DD5-8878-D9604967C668}"/>
              </a:ext>
            </a:extLst>
          </p:cNvPr>
          <p:cNvPicPr>
            <a:picLocks noGrp="1" noChangeAspect="1"/>
          </p:cNvPicPr>
          <p:nvPr>
            <p:ph idx="1"/>
          </p:nvPr>
        </p:nvPicPr>
        <p:blipFill>
          <a:blip r:embed="rId2"/>
          <a:stretch>
            <a:fillRect/>
          </a:stretch>
        </p:blipFill>
        <p:spPr>
          <a:xfrm>
            <a:off x="1288777" y="2360202"/>
            <a:ext cx="8993659" cy="3395946"/>
          </a:xfrm>
          <a:prstGeom prst="rect">
            <a:avLst/>
          </a:prstGeom>
        </p:spPr>
      </p:pic>
    </p:spTree>
    <p:extLst>
      <p:ext uri="{BB962C8B-B14F-4D97-AF65-F5344CB8AC3E}">
        <p14:creationId xmlns:p14="http://schemas.microsoft.com/office/powerpoint/2010/main" val="3987421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C3A0F9-D318-4F9C-8A42-D9FE47643B2C}"/>
              </a:ext>
            </a:extLst>
          </p:cNvPr>
          <p:cNvSpPr>
            <a:spLocks noGrp="1"/>
          </p:cNvSpPr>
          <p:nvPr>
            <p:ph type="title"/>
          </p:nvPr>
        </p:nvSpPr>
        <p:spPr>
          <a:xfrm>
            <a:off x="1141413" y="600076"/>
            <a:ext cx="9905998" cy="933445"/>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EE783EB7-307D-4F77-9AEF-908903F8E76A}"/>
              </a:ext>
            </a:extLst>
          </p:cNvPr>
          <p:cNvPicPr>
            <a:picLocks noGrp="1" noChangeAspect="1"/>
          </p:cNvPicPr>
          <p:nvPr>
            <p:ph idx="1"/>
          </p:nvPr>
        </p:nvPicPr>
        <p:blipFill>
          <a:blip r:embed="rId2"/>
          <a:stretch>
            <a:fillRect/>
          </a:stretch>
        </p:blipFill>
        <p:spPr>
          <a:xfrm>
            <a:off x="1652563" y="2101916"/>
            <a:ext cx="8886874" cy="3174759"/>
          </a:xfrm>
          <a:prstGeom prst="rect">
            <a:avLst/>
          </a:prstGeom>
        </p:spPr>
      </p:pic>
    </p:spTree>
    <p:extLst>
      <p:ext uri="{BB962C8B-B14F-4D97-AF65-F5344CB8AC3E}">
        <p14:creationId xmlns:p14="http://schemas.microsoft.com/office/powerpoint/2010/main" val="2096977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75D780-8069-4CFA-B472-162560D7855B}"/>
              </a:ext>
            </a:extLst>
          </p:cNvPr>
          <p:cNvSpPr>
            <a:spLocks noGrp="1"/>
          </p:cNvSpPr>
          <p:nvPr>
            <p:ph type="title"/>
          </p:nvPr>
        </p:nvSpPr>
        <p:spPr>
          <a:xfrm>
            <a:off x="1143001" y="466827"/>
            <a:ext cx="9905998" cy="992168"/>
          </a:xfrm>
        </p:spPr>
        <p:txBody>
          <a:bodyPr/>
          <a:lstStyle/>
          <a:p>
            <a:pPr algn="ctr"/>
            <a:r>
              <a:rPr lang="en-US" dirty="0">
                <a:solidFill>
                  <a:srgbClr val="FFC000"/>
                </a:solidFill>
              </a:rPr>
              <a:t>Deploy dimensions</a:t>
            </a:r>
            <a:endParaRPr lang="ru-RU" dirty="0">
              <a:solidFill>
                <a:srgbClr val="FFC000"/>
              </a:solidFill>
            </a:endParaRPr>
          </a:p>
        </p:txBody>
      </p:sp>
      <p:pic>
        <p:nvPicPr>
          <p:cNvPr id="7" name="Объект 6">
            <a:extLst>
              <a:ext uri="{FF2B5EF4-FFF2-40B4-BE49-F238E27FC236}">
                <a16:creationId xmlns:a16="http://schemas.microsoft.com/office/drawing/2014/main" id="{6433EE62-FB63-47F1-9CB3-65649B5CEEE1}"/>
              </a:ext>
            </a:extLst>
          </p:cNvPr>
          <p:cNvPicPr>
            <a:picLocks noGrp="1" noChangeAspect="1"/>
          </p:cNvPicPr>
          <p:nvPr>
            <p:ph idx="1"/>
          </p:nvPr>
        </p:nvPicPr>
        <p:blipFill>
          <a:blip r:embed="rId2"/>
          <a:stretch>
            <a:fillRect/>
          </a:stretch>
        </p:blipFill>
        <p:spPr>
          <a:xfrm>
            <a:off x="2705408" y="1979802"/>
            <a:ext cx="6612337" cy="4780487"/>
          </a:xfrm>
          <a:prstGeom prst="rect">
            <a:avLst/>
          </a:prstGeom>
        </p:spPr>
      </p:pic>
    </p:spTree>
    <p:extLst>
      <p:ext uri="{BB962C8B-B14F-4D97-AF65-F5344CB8AC3E}">
        <p14:creationId xmlns:p14="http://schemas.microsoft.com/office/powerpoint/2010/main" val="3858297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CCE75D-1B2D-4D97-A112-0610DA5467BF}"/>
              </a:ext>
            </a:extLst>
          </p:cNvPr>
          <p:cNvSpPr>
            <a:spLocks noGrp="1"/>
          </p:cNvSpPr>
          <p:nvPr>
            <p:ph type="title"/>
          </p:nvPr>
        </p:nvSpPr>
        <p:spPr>
          <a:xfrm>
            <a:off x="965243" y="667704"/>
            <a:ext cx="9905998" cy="733258"/>
          </a:xfrm>
        </p:spPr>
        <p:txBody>
          <a:bodyPr/>
          <a:lstStyle/>
          <a:p>
            <a:pPr algn="ctr"/>
            <a:r>
              <a:rPr lang="en-US" dirty="0">
                <a:solidFill>
                  <a:srgbClr val="FFC000"/>
                </a:solidFill>
              </a:rPr>
              <a:t>Creating the cube</a:t>
            </a:r>
            <a:endParaRPr lang="ru-RU" dirty="0">
              <a:solidFill>
                <a:srgbClr val="FFC000"/>
              </a:solidFill>
            </a:endParaRPr>
          </a:p>
        </p:txBody>
      </p:sp>
      <p:sp>
        <p:nvSpPr>
          <p:cNvPr id="3" name="Объект 2">
            <a:extLst>
              <a:ext uri="{FF2B5EF4-FFF2-40B4-BE49-F238E27FC236}">
                <a16:creationId xmlns:a16="http://schemas.microsoft.com/office/drawing/2014/main" id="{F171EAB7-5736-4EAE-9E8A-3A878BDC2377}"/>
              </a:ext>
            </a:extLst>
          </p:cNvPr>
          <p:cNvSpPr>
            <a:spLocks noGrp="1"/>
          </p:cNvSpPr>
          <p:nvPr>
            <p:ph idx="1"/>
          </p:nvPr>
        </p:nvSpPr>
        <p:spPr>
          <a:xfrm>
            <a:off x="646182" y="1821648"/>
            <a:ext cx="10955792" cy="1106110"/>
          </a:xfrm>
        </p:spPr>
        <p:txBody>
          <a:bodyPr/>
          <a:lstStyle/>
          <a:p>
            <a:r>
              <a:rPr lang="en-US" dirty="0"/>
              <a:t>After deploying dimensions, it is necessary to create the cube itself. We choose measures from one table</a:t>
            </a:r>
          </a:p>
          <a:p>
            <a:endParaRPr lang="ru-RU" dirty="0"/>
          </a:p>
        </p:txBody>
      </p:sp>
      <p:pic>
        <p:nvPicPr>
          <p:cNvPr id="5" name="Рисунок 4">
            <a:extLst>
              <a:ext uri="{FF2B5EF4-FFF2-40B4-BE49-F238E27FC236}">
                <a16:creationId xmlns:a16="http://schemas.microsoft.com/office/drawing/2014/main" id="{72E113FC-A0BC-40A9-A2F6-6A988CE28C10}"/>
              </a:ext>
            </a:extLst>
          </p:cNvPr>
          <p:cNvPicPr>
            <a:picLocks noChangeAspect="1"/>
          </p:cNvPicPr>
          <p:nvPr/>
        </p:nvPicPr>
        <p:blipFill>
          <a:blip r:embed="rId2"/>
          <a:stretch>
            <a:fillRect/>
          </a:stretch>
        </p:blipFill>
        <p:spPr>
          <a:xfrm>
            <a:off x="3194127" y="2481873"/>
            <a:ext cx="5448229" cy="4376127"/>
          </a:xfrm>
          <a:prstGeom prst="rect">
            <a:avLst/>
          </a:prstGeom>
        </p:spPr>
      </p:pic>
    </p:spTree>
    <p:extLst>
      <p:ext uri="{BB962C8B-B14F-4D97-AF65-F5344CB8AC3E}">
        <p14:creationId xmlns:p14="http://schemas.microsoft.com/office/powerpoint/2010/main" val="3012156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810F61-7BD0-44EF-B02C-8708B7C3DF5B}"/>
              </a:ext>
            </a:extLst>
          </p:cNvPr>
          <p:cNvSpPr>
            <a:spLocks noGrp="1"/>
          </p:cNvSpPr>
          <p:nvPr>
            <p:ph type="title"/>
          </p:nvPr>
        </p:nvSpPr>
        <p:spPr>
          <a:xfrm>
            <a:off x="1143001" y="746620"/>
            <a:ext cx="9905998" cy="693975"/>
          </a:xfrm>
        </p:spPr>
        <p:txBody>
          <a:bodyPr/>
          <a:lstStyle/>
          <a:p>
            <a:pPr algn="ctr"/>
            <a:r>
              <a:rPr lang="en-US" dirty="0">
                <a:solidFill>
                  <a:srgbClr val="FFC000"/>
                </a:solidFill>
              </a:rPr>
              <a:t>Creating the cube</a:t>
            </a:r>
            <a:endParaRPr lang="ru-RU" dirty="0">
              <a:solidFill>
                <a:srgbClr val="FFC000"/>
              </a:solidFill>
            </a:endParaRPr>
          </a:p>
        </p:txBody>
      </p:sp>
      <p:pic>
        <p:nvPicPr>
          <p:cNvPr id="4" name="Объект 3">
            <a:extLst>
              <a:ext uri="{FF2B5EF4-FFF2-40B4-BE49-F238E27FC236}">
                <a16:creationId xmlns:a16="http://schemas.microsoft.com/office/drawing/2014/main" id="{74F1F7C9-F2EB-4B6F-AC8D-F537AAEE3597}"/>
              </a:ext>
            </a:extLst>
          </p:cNvPr>
          <p:cNvPicPr>
            <a:picLocks noGrp="1" noChangeAspect="1"/>
          </p:cNvPicPr>
          <p:nvPr>
            <p:ph idx="1"/>
          </p:nvPr>
        </p:nvPicPr>
        <p:blipFill>
          <a:blip r:embed="rId2"/>
          <a:stretch>
            <a:fillRect/>
          </a:stretch>
        </p:blipFill>
        <p:spPr>
          <a:xfrm>
            <a:off x="3301552" y="2063779"/>
            <a:ext cx="5588896" cy="4393410"/>
          </a:xfrm>
          <a:prstGeom prst="rect">
            <a:avLst/>
          </a:prstGeom>
        </p:spPr>
      </p:pic>
    </p:spTree>
    <p:extLst>
      <p:ext uri="{BB962C8B-B14F-4D97-AF65-F5344CB8AC3E}">
        <p14:creationId xmlns:p14="http://schemas.microsoft.com/office/powerpoint/2010/main" val="2745148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26E74B-BA2F-41A9-B918-307053A9813E}"/>
              </a:ext>
            </a:extLst>
          </p:cNvPr>
          <p:cNvSpPr>
            <a:spLocks noGrp="1"/>
          </p:cNvSpPr>
          <p:nvPr>
            <p:ph type="title"/>
          </p:nvPr>
        </p:nvSpPr>
        <p:spPr>
          <a:xfrm>
            <a:off x="1141412" y="763398"/>
            <a:ext cx="9905998" cy="620785"/>
          </a:xfrm>
        </p:spPr>
        <p:txBody>
          <a:bodyPr/>
          <a:lstStyle/>
          <a:p>
            <a:pPr algn="ctr"/>
            <a:r>
              <a:rPr lang="en-US" dirty="0">
                <a:solidFill>
                  <a:srgbClr val="FFC000"/>
                </a:solidFill>
              </a:rPr>
              <a:t>OLAP CUBE</a:t>
            </a:r>
            <a:endParaRPr lang="ru-RU" dirty="0">
              <a:solidFill>
                <a:srgbClr val="FFC000"/>
              </a:solidFill>
            </a:endParaRPr>
          </a:p>
        </p:txBody>
      </p:sp>
      <p:sp>
        <p:nvSpPr>
          <p:cNvPr id="3" name="Объект 2">
            <a:extLst>
              <a:ext uri="{FF2B5EF4-FFF2-40B4-BE49-F238E27FC236}">
                <a16:creationId xmlns:a16="http://schemas.microsoft.com/office/drawing/2014/main" id="{729F2C32-1852-4D47-9FDE-E35B4A75AFFD}"/>
              </a:ext>
            </a:extLst>
          </p:cNvPr>
          <p:cNvSpPr>
            <a:spLocks noGrp="1"/>
          </p:cNvSpPr>
          <p:nvPr>
            <p:ph idx="1"/>
          </p:nvPr>
        </p:nvSpPr>
        <p:spPr>
          <a:xfrm>
            <a:off x="486561" y="1861365"/>
            <a:ext cx="10972799" cy="1326452"/>
          </a:xfrm>
        </p:spPr>
        <p:txBody>
          <a:bodyPr/>
          <a:lstStyle/>
          <a:p>
            <a:r>
              <a:rPr lang="en-US" dirty="0"/>
              <a:t>After the deployment of the cube, connect to Microsoft SQL Analysis Services</a:t>
            </a:r>
          </a:p>
          <a:p>
            <a:pPr marL="0" indent="0">
              <a:buNone/>
            </a:pPr>
            <a:endParaRPr lang="ru-RU" dirty="0"/>
          </a:p>
        </p:txBody>
      </p:sp>
      <p:pic>
        <p:nvPicPr>
          <p:cNvPr id="4" name="Рисунок 3">
            <a:extLst>
              <a:ext uri="{FF2B5EF4-FFF2-40B4-BE49-F238E27FC236}">
                <a16:creationId xmlns:a16="http://schemas.microsoft.com/office/drawing/2014/main" id="{3910111D-C662-4B26-B225-FC306CD4022B}"/>
              </a:ext>
            </a:extLst>
          </p:cNvPr>
          <p:cNvPicPr>
            <a:picLocks noChangeAspect="1"/>
          </p:cNvPicPr>
          <p:nvPr/>
        </p:nvPicPr>
        <p:blipFill>
          <a:blip r:embed="rId2"/>
          <a:stretch>
            <a:fillRect/>
          </a:stretch>
        </p:blipFill>
        <p:spPr>
          <a:xfrm>
            <a:off x="3882223" y="2499538"/>
            <a:ext cx="4070540" cy="4182062"/>
          </a:xfrm>
          <a:prstGeom prst="rect">
            <a:avLst/>
          </a:prstGeom>
        </p:spPr>
      </p:pic>
    </p:spTree>
    <p:extLst>
      <p:ext uri="{BB962C8B-B14F-4D97-AF65-F5344CB8AC3E}">
        <p14:creationId xmlns:p14="http://schemas.microsoft.com/office/powerpoint/2010/main" val="2484282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4A30676-81BA-42D3-B4BB-F722C1A3EE8D}"/>
              </a:ext>
            </a:extLst>
          </p:cNvPr>
          <p:cNvSpPr>
            <a:spLocks noGrp="1"/>
          </p:cNvSpPr>
          <p:nvPr>
            <p:ph type="subTitle" idx="1"/>
          </p:nvPr>
        </p:nvSpPr>
        <p:spPr>
          <a:xfrm>
            <a:off x="1833562" y="609600"/>
            <a:ext cx="6597373" cy="5581475"/>
          </a:xfrm>
        </p:spPr>
        <p:txBody>
          <a:bodyPr rtlCol="0">
            <a:normAutofit fontScale="92500" lnSpcReduction="10000"/>
          </a:bodyPr>
          <a:lstStyle/>
          <a:p>
            <a:pPr>
              <a:defRPr/>
            </a:pPr>
            <a:r>
              <a:rPr lang="en-US" sz="1600" dirty="0"/>
              <a:t>MDX Dimensionality </a:t>
            </a:r>
          </a:p>
          <a:p>
            <a:pPr>
              <a:defRPr/>
            </a:pPr>
            <a:endParaRPr lang="en-US" sz="1600" dirty="0"/>
          </a:p>
          <a:p>
            <a:pPr>
              <a:defRPr/>
            </a:pPr>
            <a:r>
              <a:rPr lang="en-US" sz="1600" dirty="0">
                <a:solidFill>
                  <a:schemeClr val="tx1"/>
                </a:solidFill>
              </a:rPr>
              <a:t>MDX queries arrange Cube Dimensions on the Representation Dimensions ( hereafter referred as ‘Axis’ to avoid confusion )</a:t>
            </a:r>
          </a:p>
          <a:p>
            <a:pPr>
              <a:defRPr/>
            </a:pPr>
            <a:endParaRPr lang="en-US" sz="1600" dirty="0">
              <a:solidFill>
                <a:schemeClr val="tx1"/>
              </a:solidFill>
            </a:endParaRPr>
          </a:p>
          <a:p>
            <a:pPr>
              <a:defRPr/>
            </a:pPr>
            <a:r>
              <a:rPr lang="en-US" sz="1600" dirty="0">
                <a:solidFill>
                  <a:schemeClr val="tx1"/>
                </a:solidFill>
              </a:rPr>
              <a:t>e.g. retrieve Planned GSV measure for accounts E4098,E4398.</a:t>
            </a:r>
          </a:p>
          <a:p>
            <a:pPr>
              <a:defRPr/>
            </a:pPr>
            <a:endParaRPr lang="en-US" sz="1600" dirty="0"/>
          </a:p>
          <a:p>
            <a:pPr>
              <a:defRPr/>
            </a:pPr>
            <a:endParaRPr lang="en-US" sz="1600" dirty="0"/>
          </a:p>
          <a:p>
            <a:pPr>
              <a:defRPr/>
            </a:pPr>
            <a:r>
              <a:rPr lang="en-US" sz="1600" dirty="0">
                <a:solidFill>
                  <a:srgbClr val="0000FF"/>
                </a:solidFill>
              </a:rPr>
              <a:t>select</a:t>
            </a:r>
            <a:r>
              <a:rPr lang="en-US" sz="1600" dirty="0">
                <a:solidFill>
                  <a:prstClr val="black"/>
                </a:solidFill>
              </a:rPr>
              <a:t> </a:t>
            </a:r>
          </a:p>
          <a:p>
            <a:pPr>
              <a:defRPr/>
            </a:pPr>
            <a:r>
              <a:rPr lang="en-US" sz="1600" dirty="0">
                <a:solidFill>
                  <a:prstClr val="black"/>
                </a:solidFill>
              </a:rPr>
              <a:t>	 {</a:t>
            </a:r>
          </a:p>
          <a:p>
            <a:pPr>
              <a:defRPr/>
            </a:pPr>
            <a:r>
              <a:rPr lang="en-US" sz="1600" dirty="0">
                <a:solidFill>
                  <a:prstClr val="black"/>
                </a:solidFill>
              </a:rPr>
              <a:t>	 [Measures].[Planned GSV]</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0,</a:t>
            </a:r>
          </a:p>
          <a:p>
            <a:pPr>
              <a:defRPr/>
            </a:pPr>
            <a:r>
              <a:rPr lang="en-US" sz="1600" dirty="0">
                <a:solidFill>
                  <a:prstClr val="black"/>
                </a:solidFill>
              </a:rPr>
              <a:t>	{</a:t>
            </a:r>
          </a:p>
          <a:p>
            <a:pPr>
              <a:defRPr/>
            </a:pPr>
            <a:r>
              <a:rPr lang="en-US" sz="1600" dirty="0">
                <a:solidFill>
                  <a:prstClr val="black"/>
                </a:solidFill>
              </a:rPr>
              <a:t>	[Account].[Account Code].[E4098:47]</a:t>
            </a:r>
          </a:p>
          <a:p>
            <a:pPr>
              <a:defRPr/>
            </a:pPr>
            <a:r>
              <a:rPr lang="en-US" sz="1600" dirty="0">
                <a:solidFill>
                  <a:prstClr val="black"/>
                </a:solidFill>
              </a:rPr>
              <a:t>	,[Account].[Account Code].[E4398:47]</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1</a:t>
            </a:r>
          </a:p>
          <a:p>
            <a:pPr>
              <a:defRPr/>
            </a:pPr>
            <a:r>
              <a:rPr lang="en-US" sz="1600" dirty="0">
                <a:solidFill>
                  <a:srgbClr val="0000FF"/>
                </a:solidFill>
              </a:rPr>
              <a:t>	from</a:t>
            </a:r>
            <a:r>
              <a:rPr lang="en-US" sz="1600" dirty="0">
                <a:solidFill>
                  <a:prstClr val="black"/>
                </a:solidFill>
              </a:rPr>
              <a:t> [Cube REPORTING]</a:t>
            </a:r>
          </a:p>
          <a:p>
            <a:pPr>
              <a:defRPr/>
            </a:pPr>
            <a:endParaRPr lang="en-US" sz="1600"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cxnSp>
        <p:nvCxnSpPr>
          <p:cNvPr id="6" name="Straight Arrow Connector 5">
            <a:extLst>
              <a:ext uri="{FF2B5EF4-FFF2-40B4-BE49-F238E27FC236}">
                <a16:creationId xmlns:a16="http://schemas.microsoft.com/office/drawing/2014/main" id="{481AE628-E1FC-4DBD-A168-BDB1D236DE02}"/>
              </a:ext>
            </a:extLst>
          </p:cNvPr>
          <p:cNvCxnSpPr/>
          <p:nvPr/>
        </p:nvCxnSpPr>
        <p:spPr>
          <a:xfrm flipH="1">
            <a:off x="3429000" y="3276600"/>
            <a:ext cx="4267200" cy="381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9CA71BA-3726-4462-8A6C-BEF24750EC00}"/>
              </a:ext>
            </a:extLst>
          </p:cNvPr>
          <p:cNvCxnSpPr/>
          <p:nvPr/>
        </p:nvCxnSpPr>
        <p:spPr>
          <a:xfrm flipH="1">
            <a:off x="3657600" y="4419600"/>
            <a:ext cx="4267200" cy="381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C0A9463C-1CFF-4E64-BCCF-AC14C3CCD4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5313" y="4750965"/>
            <a:ext cx="15335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879ED04-2ADB-4863-99E6-AF414B31B839}"/>
              </a:ext>
            </a:extLst>
          </p:cNvPr>
          <p:cNvSpPr>
            <a:spLocks noGrp="1"/>
          </p:cNvSpPr>
          <p:nvPr>
            <p:ph type="subTitle" idx="1"/>
          </p:nvPr>
        </p:nvSpPr>
        <p:spPr>
          <a:xfrm>
            <a:off x="1828800" y="645952"/>
            <a:ext cx="6501468" cy="5602448"/>
          </a:xfrm>
        </p:spPr>
        <p:txBody>
          <a:bodyPr rtlCol="0">
            <a:normAutofit fontScale="92500" lnSpcReduction="10000"/>
          </a:bodyPr>
          <a:lstStyle/>
          <a:p>
            <a:pPr>
              <a:defRPr/>
            </a:pPr>
            <a:r>
              <a:rPr lang="en-US" sz="1600" dirty="0"/>
              <a:t>MDX Query – Axis Framework</a:t>
            </a:r>
          </a:p>
          <a:p>
            <a:pPr>
              <a:defRPr/>
            </a:pPr>
            <a:endParaRPr lang="en-US" sz="1600" dirty="0"/>
          </a:p>
          <a:p>
            <a:pPr>
              <a:defRPr/>
            </a:pPr>
            <a:r>
              <a:rPr lang="en-US" sz="1600" dirty="0">
                <a:solidFill>
                  <a:schemeClr val="tx1"/>
                </a:solidFill>
              </a:rPr>
              <a:t>MDX queries arrange Cube Dimensions on the Representation Dimensions ( hereafter referred as ‘Axis’ to avoid confusion )</a:t>
            </a:r>
          </a:p>
          <a:p>
            <a:pPr>
              <a:defRPr/>
            </a:pPr>
            <a:endParaRPr lang="en-US" sz="1600" dirty="0">
              <a:solidFill>
                <a:schemeClr val="tx1"/>
              </a:solidFill>
            </a:endParaRPr>
          </a:p>
          <a:p>
            <a:pPr>
              <a:defRPr/>
            </a:pPr>
            <a:r>
              <a:rPr lang="en-US" sz="1600" dirty="0">
                <a:solidFill>
                  <a:schemeClr val="tx1"/>
                </a:solidFill>
              </a:rPr>
              <a:t>e.g. retrieve Planned GSV measure for accounts E4098,E4398.</a:t>
            </a:r>
          </a:p>
          <a:p>
            <a:pPr>
              <a:defRPr/>
            </a:pPr>
            <a:endParaRPr lang="en-US" sz="1600" dirty="0"/>
          </a:p>
          <a:p>
            <a:pPr>
              <a:defRPr/>
            </a:pPr>
            <a:endParaRPr lang="en-US" sz="1600" dirty="0"/>
          </a:p>
          <a:p>
            <a:pPr>
              <a:defRPr/>
            </a:pPr>
            <a:r>
              <a:rPr lang="en-US" sz="1600" dirty="0">
                <a:solidFill>
                  <a:srgbClr val="0000FF"/>
                </a:solidFill>
              </a:rPr>
              <a:t>select</a:t>
            </a:r>
            <a:r>
              <a:rPr lang="en-US" sz="1600" dirty="0">
                <a:solidFill>
                  <a:prstClr val="black"/>
                </a:solidFill>
              </a:rPr>
              <a:t> </a:t>
            </a:r>
          </a:p>
          <a:p>
            <a:pPr>
              <a:defRPr/>
            </a:pPr>
            <a:r>
              <a:rPr lang="en-US" sz="1600" dirty="0">
                <a:solidFill>
                  <a:prstClr val="black"/>
                </a:solidFill>
              </a:rPr>
              <a:t>	 {</a:t>
            </a:r>
          </a:p>
          <a:p>
            <a:pPr>
              <a:defRPr/>
            </a:pPr>
            <a:r>
              <a:rPr lang="en-US" sz="1600" dirty="0">
                <a:solidFill>
                  <a:prstClr val="black"/>
                </a:solidFill>
              </a:rPr>
              <a:t>	 [Measures].[Planned GSV]</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a:t>
            </a:r>
            <a:r>
              <a:rPr lang="en-US" sz="1600" dirty="0">
                <a:solidFill>
                  <a:srgbClr val="0000FF"/>
                </a:solidFill>
              </a:rPr>
              <a:t>columns</a:t>
            </a:r>
            <a:r>
              <a:rPr lang="en-US" sz="1600" dirty="0">
                <a:solidFill>
                  <a:prstClr val="black"/>
                </a:solidFill>
              </a:rPr>
              <a:t>,</a:t>
            </a:r>
          </a:p>
          <a:p>
            <a:pPr>
              <a:defRPr/>
            </a:pPr>
            <a:r>
              <a:rPr lang="en-US" sz="1600" dirty="0">
                <a:solidFill>
                  <a:prstClr val="black"/>
                </a:solidFill>
              </a:rPr>
              <a:t>	{</a:t>
            </a:r>
          </a:p>
          <a:p>
            <a:pPr>
              <a:defRPr/>
            </a:pPr>
            <a:r>
              <a:rPr lang="en-US" sz="1600" dirty="0">
                <a:solidFill>
                  <a:prstClr val="black"/>
                </a:solidFill>
              </a:rPr>
              <a:t>	[Account].[Account Code].[E4098:47]</a:t>
            </a:r>
          </a:p>
          <a:p>
            <a:pPr>
              <a:defRPr/>
            </a:pPr>
            <a:r>
              <a:rPr lang="en-US" sz="1600" dirty="0">
                <a:solidFill>
                  <a:prstClr val="black"/>
                </a:solidFill>
              </a:rPr>
              <a:t>	,[Account].[Account Code].[E4398:47]</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a:t>
            </a:r>
            <a:r>
              <a:rPr lang="en-US" sz="1600" dirty="0">
                <a:solidFill>
                  <a:srgbClr val="0000FF"/>
                </a:solidFill>
              </a:rPr>
              <a:t>rows</a:t>
            </a:r>
            <a:endParaRPr lang="en-US" sz="1600" dirty="0">
              <a:solidFill>
                <a:prstClr val="black"/>
              </a:solidFill>
            </a:endParaRPr>
          </a:p>
          <a:p>
            <a:pPr>
              <a:defRPr/>
            </a:pPr>
            <a:r>
              <a:rPr lang="en-US" sz="1600" dirty="0">
                <a:solidFill>
                  <a:srgbClr val="0000FF"/>
                </a:solidFill>
              </a:rPr>
              <a:t>	from</a:t>
            </a:r>
            <a:r>
              <a:rPr lang="en-US" sz="1600" dirty="0">
                <a:solidFill>
                  <a:prstClr val="black"/>
                </a:solidFill>
              </a:rPr>
              <a:t> [Cube REPORTING]</a:t>
            </a:r>
          </a:p>
          <a:p>
            <a:pPr>
              <a:defRPr/>
            </a:pPr>
            <a:endParaRPr lang="en-US" sz="1600"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050" name="Picture 2">
            <a:extLst>
              <a:ext uri="{FF2B5EF4-FFF2-40B4-BE49-F238E27FC236}">
                <a16:creationId xmlns:a16="http://schemas.microsoft.com/office/drawing/2014/main" id="{E33C943C-8073-4744-8C3D-62AAB749EB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6" y="4164173"/>
            <a:ext cx="401955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91037801-F127-4B85-A3D5-2743EA3294F7}"/>
              </a:ext>
            </a:extLst>
          </p:cNvPr>
          <p:cNvSpPr txBox="1">
            <a:spLocks noChangeArrowheads="1"/>
          </p:cNvSpPr>
          <p:nvPr/>
        </p:nvSpPr>
        <p:spPr bwMode="auto">
          <a:xfrm>
            <a:off x="6549886" y="3512191"/>
            <a:ext cx="35607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600" u="sng" dirty="0"/>
              <a:t>MDX provides names for each axis (till 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C5EEF880-A2BE-45B8-B097-F40C8114B45D}"/>
              </a:ext>
            </a:extLst>
          </p:cNvPr>
          <p:cNvSpPr>
            <a:spLocks noGrp="1"/>
          </p:cNvSpPr>
          <p:nvPr>
            <p:ph type="subTitle" idx="1"/>
          </p:nvPr>
        </p:nvSpPr>
        <p:spPr>
          <a:xfrm>
            <a:off x="1560352" y="678809"/>
            <a:ext cx="7726262" cy="5436765"/>
          </a:xfrm>
        </p:spPr>
        <p:txBody>
          <a:bodyPr rtlCol="0">
            <a:normAutofit fontScale="25000" lnSpcReduction="20000"/>
          </a:bodyPr>
          <a:lstStyle/>
          <a:p>
            <a:pPr>
              <a:defRPr/>
            </a:pPr>
            <a:r>
              <a:rPr lang="en-US" sz="5600" dirty="0"/>
              <a:t>MDX query – Axis Framework</a:t>
            </a:r>
          </a:p>
          <a:p>
            <a:pPr>
              <a:defRPr/>
            </a:pPr>
            <a:endParaRPr lang="en-US" sz="4400" dirty="0"/>
          </a:p>
          <a:p>
            <a:pPr>
              <a:defRPr/>
            </a:pPr>
            <a:r>
              <a:rPr lang="en-US" sz="4400" dirty="0">
                <a:solidFill>
                  <a:schemeClr val="tx1"/>
                </a:solidFill>
              </a:rPr>
              <a:t>MDX queries primarily  define Axis's </a:t>
            </a:r>
            <a:endParaRPr lang="en-US" sz="4400" dirty="0"/>
          </a:p>
          <a:p>
            <a:pPr>
              <a:defRPr/>
            </a:pPr>
            <a:r>
              <a:rPr lang="en-US" sz="4400" dirty="0">
                <a:solidFill>
                  <a:srgbClr val="0000FF"/>
                </a:solidFill>
              </a:rPr>
              <a:t>select</a:t>
            </a:r>
            <a:r>
              <a:rPr lang="en-US" sz="4400" dirty="0">
                <a:solidFill>
                  <a:prstClr val="black"/>
                </a:solidFill>
              </a:rPr>
              <a:t> </a:t>
            </a:r>
          </a:p>
          <a:p>
            <a:pPr>
              <a:defRPr/>
            </a:pPr>
            <a:r>
              <a:rPr lang="en-US" sz="4400" dirty="0">
                <a:solidFill>
                  <a:prstClr val="black"/>
                </a:solidFill>
              </a:rPr>
              <a:t>	 {</a:t>
            </a:r>
          </a:p>
          <a:p>
            <a:pPr>
              <a:defRPr/>
            </a:pPr>
            <a:r>
              <a:rPr lang="en-US" sz="4400" dirty="0">
                <a:solidFill>
                  <a:prstClr val="black"/>
                </a:solidFill>
              </a:rPr>
              <a:t>	something</a:t>
            </a:r>
          </a:p>
          <a:p>
            <a:pPr>
              <a:defRPr/>
            </a:pPr>
            <a:r>
              <a:rPr lang="en-US" sz="4400" dirty="0">
                <a:solidFill>
                  <a:prstClr val="black"/>
                </a:solidFill>
              </a:rPr>
              <a:t>	}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(0),</a:t>
            </a:r>
          </a:p>
          <a:p>
            <a:pPr>
              <a:defRPr/>
            </a:pPr>
            <a:r>
              <a:rPr lang="en-US" sz="4400" dirty="0">
                <a:solidFill>
                  <a:prstClr val="black"/>
                </a:solidFill>
              </a:rPr>
              <a:t>	{</a:t>
            </a:r>
          </a:p>
          <a:p>
            <a:pPr>
              <a:defRPr/>
            </a:pPr>
            <a:r>
              <a:rPr lang="en-US" sz="4400" dirty="0">
                <a:solidFill>
                  <a:prstClr val="black"/>
                </a:solidFill>
              </a:rPr>
              <a:t>	Something else	</a:t>
            </a:r>
          </a:p>
          <a:p>
            <a:pPr>
              <a:defRPr/>
            </a:pPr>
            <a:r>
              <a:rPr lang="en-US" sz="4400" dirty="0">
                <a:solidFill>
                  <a:prstClr val="black"/>
                </a:solidFill>
              </a:rPr>
              <a:t>	 }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(1),</a:t>
            </a:r>
          </a:p>
          <a:p>
            <a:pPr>
              <a:defRPr/>
            </a:pPr>
            <a:r>
              <a:rPr lang="en-US" sz="4400" dirty="0">
                <a:solidFill>
                  <a:srgbClr val="0000FF"/>
                </a:solidFill>
              </a:rPr>
              <a:t>	from</a:t>
            </a:r>
            <a:r>
              <a:rPr lang="en-US" sz="4400" dirty="0">
                <a:solidFill>
                  <a:prstClr val="black"/>
                </a:solidFill>
              </a:rPr>
              <a:t> [cube name]</a:t>
            </a:r>
          </a:p>
          <a:p>
            <a:pPr>
              <a:defRPr/>
            </a:pPr>
            <a:endParaRPr lang="en-US" sz="4400" dirty="0">
              <a:solidFill>
                <a:prstClr val="black"/>
              </a:solidFill>
            </a:endParaRPr>
          </a:p>
          <a:p>
            <a:pPr>
              <a:defRPr/>
            </a:pPr>
            <a:r>
              <a:rPr lang="en-US" sz="4400" dirty="0">
                <a:solidFill>
                  <a:srgbClr val="0000FF"/>
                </a:solidFill>
              </a:rPr>
              <a:t>select</a:t>
            </a:r>
            <a:r>
              <a:rPr lang="en-US" sz="4400" dirty="0">
                <a:solidFill>
                  <a:prstClr val="black"/>
                </a:solidFill>
              </a:rPr>
              <a:t> </a:t>
            </a:r>
          </a:p>
          <a:p>
            <a:pPr>
              <a:defRPr/>
            </a:pPr>
            <a:r>
              <a:rPr lang="en-US" sz="4400" dirty="0">
                <a:solidFill>
                  <a:prstClr val="black"/>
                </a:solidFill>
              </a:rPr>
              <a:t>{</a:t>
            </a:r>
          </a:p>
          <a:p>
            <a:pPr>
              <a:defRPr/>
            </a:pPr>
            <a:r>
              <a:rPr lang="en-US" sz="4400" dirty="0">
                <a:solidFill>
                  <a:prstClr val="black"/>
                </a:solidFill>
              </a:rPr>
              <a:t> [Account].[Account Code].[E4098:47]</a:t>
            </a:r>
          </a:p>
          <a:p>
            <a:pPr>
              <a:defRPr/>
            </a:pPr>
            <a:r>
              <a:rPr lang="en-US" sz="4400" dirty="0">
                <a:solidFill>
                  <a:prstClr val="black"/>
                </a:solidFill>
              </a:rPr>
              <a:t> ,[Account].[Account Code].[E4398:47]</a:t>
            </a:r>
          </a:p>
          <a:p>
            <a:pPr>
              <a:defRPr/>
            </a:pPr>
            <a:r>
              <a:rPr lang="en-US" sz="4400" dirty="0">
                <a:solidFill>
                  <a:prstClr val="black"/>
                </a:solidFill>
              </a:rPr>
              <a:t>  }</a:t>
            </a:r>
          </a:p>
          <a:p>
            <a:pPr>
              <a:defRPr/>
            </a:pPr>
            <a:endParaRPr lang="en-US" sz="4400" dirty="0">
              <a:solidFill>
                <a:prstClr val="black"/>
              </a:solidFill>
            </a:endParaRPr>
          </a:p>
          <a:p>
            <a:pPr>
              <a:defRPr/>
            </a:pPr>
            <a:r>
              <a:rPr lang="en-US" sz="4400" dirty="0">
                <a:solidFill>
                  <a:prstClr val="black"/>
                </a:solidFill>
              </a:rPr>
              <a:t>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(0),</a:t>
            </a:r>
          </a:p>
          <a:p>
            <a:pPr>
              <a:defRPr/>
            </a:pPr>
            <a:r>
              <a:rPr lang="en-US" sz="4400" dirty="0">
                <a:solidFill>
                  <a:prstClr val="black"/>
                </a:solidFill>
              </a:rPr>
              <a:t> {</a:t>
            </a:r>
          </a:p>
          <a:p>
            <a:pPr>
              <a:defRPr/>
            </a:pPr>
            <a:r>
              <a:rPr lang="en-US" sz="4400" dirty="0">
                <a:solidFill>
                  <a:prstClr val="black"/>
                </a:solidFill>
              </a:rPr>
              <a:t>[Measures].[Planned GSV]  }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(1)</a:t>
            </a:r>
          </a:p>
          <a:p>
            <a:pPr>
              <a:defRPr/>
            </a:pPr>
            <a:r>
              <a:rPr lang="en-US" sz="4400" dirty="0">
                <a:solidFill>
                  <a:srgbClr val="0000FF"/>
                </a:solidFill>
              </a:rPr>
              <a:t>from</a:t>
            </a:r>
            <a:r>
              <a:rPr lang="en-US" sz="4400" dirty="0">
                <a:solidFill>
                  <a:prstClr val="black"/>
                </a:solidFill>
              </a:rPr>
              <a:t> [Cube REPORTING]</a:t>
            </a:r>
            <a:endParaRPr lang="en-US" sz="4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2531" name="Picture 2">
            <a:extLst>
              <a:ext uri="{FF2B5EF4-FFF2-40B4-BE49-F238E27FC236}">
                <a16:creationId xmlns:a16="http://schemas.microsoft.com/office/drawing/2014/main" id="{0CC621C5-5525-4262-B75F-FF8F30D54E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5375" y="2212597"/>
            <a:ext cx="23050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EAB28334-A2CA-42C5-9E3B-70C7602646F1}"/>
              </a:ext>
            </a:extLst>
          </p:cNvPr>
          <p:cNvSpPr>
            <a:spLocks noGrp="1"/>
          </p:cNvSpPr>
          <p:nvPr>
            <p:ph type="subTitle" idx="1"/>
          </p:nvPr>
        </p:nvSpPr>
        <p:spPr>
          <a:xfrm>
            <a:off x="1435566" y="674686"/>
            <a:ext cx="6257139" cy="5029200"/>
          </a:xfrm>
        </p:spPr>
        <p:txBody>
          <a:bodyPr rtlCol="0">
            <a:normAutofit/>
          </a:bodyPr>
          <a:lstStyle/>
          <a:p>
            <a:pPr>
              <a:defRPr/>
            </a:pPr>
            <a:r>
              <a:rPr lang="en-US" sz="1600" dirty="0"/>
              <a:t>MDX query – Axis Framework</a:t>
            </a:r>
          </a:p>
          <a:p>
            <a:pPr>
              <a:defRPr/>
            </a:pPr>
            <a:endParaRPr lang="en-US" sz="1600" dirty="0"/>
          </a:p>
          <a:p>
            <a:pPr>
              <a:defRPr/>
            </a:pPr>
            <a:r>
              <a:rPr lang="en-US" sz="1600" dirty="0">
                <a:solidFill>
                  <a:schemeClr val="tx1"/>
                </a:solidFill>
              </a:rPr>
              <a:t>MDX queries primarily  define Axis's </a:t>
            </a:r>
            <a:endParaRPr lang="en-US" sz="1600" dirty="0"/>
          </a:p>
          <a:p>
            <a:pPr>
              <a:defRPr/>
            </a:pPr>
            <a:endParaRPr lang="en-US" sz="1600" dirty="0"/>
          </a:p>
          <a:p>
            <a:pPr>
              <a:defRPr/>
            </a:pPr>
            <a:r>
              <a:rPr lang="en-US" sz="1400" dirty="0">
                <a:solidFill>
                  <a:srgbClr val="0000FF"/>
                </a:solidFill>
              </a:rPr>
              <a:t>select</a:t>
            </a:r>
            <a:r>
              <a:rPr lang="en-US" sz="1400" dirty="0">
                <a:solidFill>
                  <a:prstClr val="black"/>
                </a:solidFill>
              </a:rPr>
              <a:t> </a:t>
            </a:r>
          </a:p>
          <a:p>
            <a:pPr>
              <a:defRPr/>
            </a:pPr>
            <a:r>
              <a:rPr lang="en-US" sz="1400" dirty="0">
                <a:solidFill>
                  <a:prstClr val="black"/>
                </a:solidFill>
              </a:rPr>
              <a:t>	 {</a:t>
            </a:r>
          </a:p>
          <a:p>
            <a:pPr>
              <a:defRPr/>
            </a:pPr>
            <a:r>
              <a:rPr lang="en-US" sz="1400" dirty="0">
                <a:solidFill>
                  <a:prstClr val="black"/>
                </a:solidFill>
              </a:rPr>
              <a:t>	something</a:t>
            </a:r>
          </a:p>
          <a:p>
            <a:pPr>
              <a:defRPr/>
            </a:pPr>
            <a:r>
              <a:rPr lang="en-US" sz="1400" dirty="0">
                <a:solidFill>
                  <a:prstClr val="black"/>
                </a:solidFill>
              </a:rPr>
              <a:t>	} </a:t>
            </a:r>
            <a:r>
              <a:rPr lang="en-US" sz="1400" dirty="0">
                <a:solidFill>
                  <a:srgbClr val="0000FF"/>
                </a:solidFill>
              </a:rPr>
              <a:t>on</a:t>
            </a:r>
            <a:r>
              <a:rPr lang="en-US" sz="1400" dirty="0">
                <a:solidFill>
                  <a:prstClr val="black"/>
                </a:solidFill>
              </a:rPr>
              <a:t>  </a:t>
            </a:r>
            <a:r>
              <a:rPr lang="en-US" sz="1400" dirty="0">
                <a:solidFill>
                  <a:srgbClr val="0000FF"/>
                </a:solidFill>
              </a:rPr>
              <a:t>Axis</a:t>
            </a:r>
            <a:r>
              <a:rPr lang="en-US" sz="1400" dirty="0">
                <a:solidFill>
                  <a:prstClr val="black"/>
                </a:solidFill>
              </a:rPr>
              <a:t>(0),</a:t>
            </a:r>
          </a:p>
          <a:p>
            <a:pPr>
              <a:defRPr/>
            </a:pPr>
            <a:r>
              <a:rPr lang="en-US" sz="1400" dirty="0">
                <a:solidFill>
                  <a:prstClr val="black"/>
                </a:solidFill>
              </a:rPr>
              <a:t>	{</a:t>
            </a:r>
          </a:p>
          <a:p>
            <a:pPr>
              <a:defRPr/>
            </a:pPr>
            <a:r>
              <a:rPr lang="en-US" sz="1400" dirty="0">
                <a:solidFill>
                  <a:prstClr val="black"/>
                </a:solidFill>
              </a:rPr>
              <a:t>	Something else	</a:t>
            </a:r>
          </a:p>
          <a:p>
            <a:pPr>
              <a:defRPr/>
            </a:pPr>
            <a:r>
              <a:rPr lang="en-US" sz="1400" dirty="0">
                <a:solidFill>
                  <a:prstClr val="black"/>
                </a:solidFill>
              </a:rPr>
              <a:t>	 } </a:t>
            </a:r>
            <a:r>
              <a:rPr lang="en-US" sz="1400" dirty="0">
                <a:solidFill>
                  <a:srgbClr val="0000FF"/>
                </a:solidFill>
              </a:rPr>
              <a:t>on</a:t>
            </a:r>
            <a:r>
              <a:rPr lang="en-US" sz="1400" dirty="0">
                <a:solidFill>
                  <a:prstClr val="black"/>
                </a:solidFill>
              </a:rPr>
              <a:t> </a:t>
            </a:r>
            <a:r>
              <a:rPr lang="en-US" sz="1400" dirty="0">
                <a:solidFill>
                  <a:srgbClr val="0000FF"/>
                </a:solidFill>
              </a:rPr>
              <a:t>Axis</a:t>
            </a:r>
            <a:r>
              <a:rPr lang="en-US" sz="1400" dirty="0">
                <a:solidFill>
                  <a:prstClr val="black"/>
                </a:solidFill>
              </a:rPr>
              <a:t>(1),</a:t>
            </a:r>
          </a:p>
          <a:p>
            <a:pPr>
              <a:defRPr/>
            </a:pPr>
            <a:r>
              <a:rPr lang="en-US" sz="1400" dirty="0">
                <a:solidFill>
                  <a:srgbClr val="0000FF"/>
                </a:solidFill>
              </a:rPr>
              <a:t>	from</a:t>
            </a:r>
            <a:r>
              <a:rPr lang="en-US" sz="1400" dirty="0">
                <a:solidFill>
                  <a:prstClr val="black"/>
                </a:solidFill>
              </a:rPr>
              <a:t> [cube name]</a:t>
            </a:r>
          </a:p>
          <a:p>
            <a:pPr>
              <a:defRPr/>
            </a:pPr>
            <a:endParaRPr lang="en-US" sz="1600"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
        <p:nvSpPr>
          <p:cNvPr id="2" name="TextBox 1">
            <a:extLst>
              <a:ext uri="{FF2B5EF4-FFF2-40B4-BE49-F238E27FC236}">
                <a16:creationId xmlns:a16="http://schemas.microsoft.com/office/drawing/2014/main" id="{D95C6B7E-B64C-48BE-A6AE-7121C3495B69}"/>
              </a:ext>
            </a:extLst>
          </p:cNvPr>
          <p:cNvSpPr txBox="1">
            <a:spLocks noChangeArrowheads="1"/>
          </p:cNvSpPr>
          <p:nvPr/>
        </p:nvSpPr>
        <p:spPr bwMode="auto">
          <a:xfrm>
            <a:off x="5825804" y="1330283"/>
            <a:ext cx="37338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u="sng" dirty="0"/>
              <a:t>Something</a:t>
            </a:r>
            <a:r>
              <a:rPr lang="en-US" altLang="ru-RU" dirty="0"/>
              <a:t> ?</a:t>
            </a:r>
          </a:p>
          <a:p>
            <a:endParaRPr lang="en-US" altLang="ru-RU" dirty="0"/>
          </a:p>
          <a:p>
            <a:pPr>
              <a:spcBef>
                <a:spcPct val="20000"/>
              </a:spcBef>
            </a:pPr>
            <a:r>
              <a:rPr lang="en-US" altLang="ru-RU" sz="1400" dirty="0">
                <a:solidFill>
                  <a:srgbClr val="0000FF"/>
                </a:solidFill>
              </a:rPr>
              <a:t>Something = set or tuple</a:t>
            </a:r>
          </a:p>
        </p:txBody>
      </p:sp>
      <p:cxnSp>
        <p:nvCxnSpPr>
          <p:cNvPr id="5" name="Straight Arrow Connector 4">
            <a:extLst>
              <a:ext uri="{FF2B5EF4-FFF2-40B4-BE49-F238E27FC236}">
                <a16:creationId xmlns:a16="http://schemas.microsoft.com/office/drawing/2014/main" id="{754198F9-00AE-483E-BF2F-AAA74B33A833}"/>
              </a:ext>
            </a:extLst>
          </p:cNvPr>
          <p:cNvCxnSpPr/>
          <p:nvPr/>
        </p:nvCxnSpPr>
        <p:spPr>
          <a:xfrm flipV="1">
            <a:off x="3497335" y="1715295"/>
            <a:ext cx="2133600" cy="6873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3081138-2B87-4FFB-8099-63A78063CA8F}"/>
              </a:ext>
            </a:extLst>
          </p:cNvPr>
          <p:cNvSpPr txBox="1">
            <a:spLocks noChangeArrowheads="1"/>
          </p:cNvSpPr>
          <p:nvPr/>
        </p:nvSpPr>
        <p:spPr bwMode="auto">
          <a:xfrm>
            <a:off x="4324524" y="3815633"/>
            <a:ext cx="425741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600" u="sng" dirty="0">
                <a:solidFill>
                  <a:srgbClr val="FFC000"/>
                </a:solidFill>
              </a:rPr>
              <a:t>Also note the structure of the basic MDX query</a:t>
            </a:r>
            <a:endParaRPr lang="en-US" altLang="ru-RU" sz="1600"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AAC2AF-73D9-413F-A38A-69CBDCD669E1}"/>
              </a:ext>
            </a:extLst>
          </p:cNvPr>
          <p:cNvSpPr>
            <a:spLocks noGrp="1"/>
          </p:cNvSpPr>
          <p:nvPr>
            <p:ph type="title"/>
          </p:nvPr>
        </p:nvSpPr>
        <p:spPr>
          <a:xfrm>
            <a:off x="1141412" y="408794"/>
            <a:ext cx="9905998" cy="1034113"/>
          </a:xfrm>
        </p:spPr>
        <p:txBody>
          <a:bodyPr/>
          <a:lstStyle/>
          <a:p>
            <a:pPr algn="ctr"/>
            <a:r>
              <a:rPr lang="en-US" dirty="0">
                <a:solidFill>
                  <a:srgbClr val="FFC000"/>
                </a:solidFill>
              </a:rPr>
              <a:t>Creating </a:t>
            </a:r>
            <a:r>
              <a:rPr lang="en-US" dirty="0" err="1">
                <a:solidFill>
                  <a:srgbClr val="FFC000"/>
                </a:solidFill>
              </a:rPr>
              <a:t>olap</a:t>
            </a:r>
            <a:r>
              <a:rPr lang="en-US" dirty="0">
                <a:solidFill>
                  <a:srgbClr val="FFC000"/>
                </a:solidFill>
              </a:rPr>
              <a:t> cubes</a:t>
            </a:r>
            <a:endParaRPr lang="ru-RU" dirty="0">
              <a:solidFill>
                <a:srgbClr val="FFC000"/>
              </a:solidFill>
            </a:endParaRPr>
          </a:p>
        </p:txBody>
      </p:sp>
      <p:sp>
        <p:nvSpPr>
          <p:cNvPr id="3" name="Объект 2">
            <a:extLst>
              <a:ext uri="{FF2B5EF4-FFF2-40B4-BE49-F238E27FC236}">
                <a16:creationId xmlns:a16="http://schemas.microsoft.com/office/drawing/2014/main" id="{62C66026-7C1A-463E-B933-C9845F36C29F}"/>
              </a:ext>
            </a:extLst>
          </p:cNvPr>
          <p:cNvSpPr>
            <a:spLocks noGrp="1"/>
          </p:cNvSpPr>
          <p:nvPr>
            <p:ph idx="1"/>
          </p:nvPr>
        </p:nvSpPr>
        <p:spPr>
          <a:xfrm>
            <a:off x="1023966" y="1979851"/>
            <a:ext cx="9905999" cy="1528276"/>
          </a:xfrm>
        </p:spPr>
        <p:txBody>
          <a:bodyPr/>
          <a:lstStyle/>
          <a:p>
            <a:pPr marL="0" indent="0">
              <a:buNone/>
            </a:pPr>
            <a:r>
              <a:rPr lang="en-US" sz="2000" dirty="0">
                <a:solidFill>
                  <a:schemeClr val="tx1"/>
                </a:solidFill>
                <a:effectLst/>
              </a:rPr>
              <a:t>It is necessary to use Analysis services to create OLAP cube. We use Adventure works 2017 database</a:t>
            </a:r>
          </a:p>
          <a:p>
            <a:pPr marL="0" indent="0">
              <a:buNone/>
            </a:pPr>
            <a:endParaRPr lang="ru-RU" dirty="0">
              <a:solidFill>
                <a:srgbClr val="0066FF"/>
              </a:solidFill>
              <a:effectLst/>
            </a:endParaRPr>
          </a:p>
          <a:p>
            <a:endParaRPr lang="ru-RU" dirty="0"/>
          </a:p>
        </p:txBody>
      </p:sp>
      <p:pic>
        <p:nvPicPr>
          <p:cNvPr id="4" name="Рисунок 3">
            <a:extLst>
              <a:ext uri="{FF2B5EF4-FFF2-40B4-BE49-F238E27FC236}">
                <a16:creationId xmlns:a16="http://schemas.microsoft.com/office/drawing/2014/main" id="{2C40CE2E-17F1-4E86-8733-780CE7A390DB}"/>
              </a:ext>
            </a:extLst>
          </p:cNvPr>
          <p:cNvPicPr>
            <a:picLocks noChangeAspect="1"/>
          </p:cNvPicPr>
          <p:nvPr/>
        </p:nvPicPr>
        <p:blipFill>
          <a:blip r:embed="rId2"/>
          <a:stretch>
            <a:fillRect/>
          </a:stretch>
        </p:blipFill>
        <p:spPr>
          <a:xfrm>
            <a:off x="4270766" y="2473944"/>
            <a:ext cx="3472273" cy="4464351"/>
          </a:xfrm>
          <a:prstGeom prst="rect">
            <a:avLst/>
          </a:prstGeom>
        </p:spPr>
      </p:pic>
    </p:spTree>
    <p:extLst>
      <p:ext uri="{BB962C8B-B14F-4D97-AF65-F5344CB8AC3E}">
        <p14:creationId xmlns:p14="http://schemas.microsoft.com/office/powerpoint/2010/main" val="2223111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732EDD4C-82B7-4B6E-B6E1-6E48703699BC}"/>
              </a:ext>
            </a:extLst>
          </p:cNvPr>
          <p:cNvSpPr>
            <a:spLocks noGrp="1"/>
          </p:cNvSpPr>
          <p:nvPr>
            <p:ph type="subTitle" idx="1"/>
          </p:nvPr>
        </p:nvSpPr>
        <p:spPr>
          <a:xfrm>
            <a:off x="1348109" y="623580"/>
            <a:ext cx="8557922" cy="5760441"/>
          </a:xfrm>
        </p:spPr>
        <p:txBody>
          <a:bodyPr rtlCol="0">
            <a:normAutofit fontScale="32500" lnSpcReduction="20000"/>
          </a:bodyPr>
          <a:lstStyle/>
          <a:p>
            <a:pPr>
              <a:defRPr/>
            </a:pPr>
            <a:r>
              <a:rPr lang="en-US" sz="3400" u="sng" dirty="0"/>
              <a:t>MDX query – tuple and SETS</a:t>
            </a:r>
          </a:p>
          <a:p>
            <a:pPr>
              <a:defRPr/>
            </a:pPr>
            <a:endParaRPr lang="en-US" sz="3400" b="1" dirty="0"/>
          </a:p>
          <a:p>
            <a:pPr>
              <a:spcBef>
                <a:spcPts val="0"/>
              </a:spcBef>
              <a:defRPr/>
            </a:pPr>
            <a:r>
              <a:rPr lang="en-US" sz="3400" b="1" u="sng" dirty="0">
                <a:solidFill>
                  <a:prstClr val="black"/>
                </a:solidFill>
              </a:rPr>
              <a:t>Tuples</a:t>
            </a:r>
          </a:p>
          <a:p>
            <a:pPr>
              <a:spcBef>
                <a:spcPts val="0"/>
              </a:spcBef>
              <a:defRPr/>
            </a:pPr>
            <a:r>
              <a:rPr lang="en-US" sz="3400" b="1" dirty="0">
                <a:solidFill>
                  <a:prstClr val="black"/>
                </a:solidFill>
              </a:rPr>
              <a:t>A </a:t>
            </a:r>
            <a:r>
              <a:rPr lang="en-US" sz="3400" b="1" i="1" dirty="0">
                <a:solidFill>
                  <a:prstClr val="black"/>
                </a:solidFill>
              </a:rPr>
              <a:t>tuple </a:t>
            </a:r>
            <a:r>
              <a:rPr lang="en-US" sz="3400" b="1" dirty="0">
                <a:solidFill>
                  <a:prstClr val="black"/>
                </a:solidFill>
              </a:rPr>
              <a:t>is a combination of members from one or more dimensions</a:t>
            </a:r>
          </a:p>
          <a:p>
            <a:pPr>
              <a:spcBef>
                <a:spcPts val="0"/>
              </a:spcBef>
              <a:defRPr/>
            </a:pPr>
            <a:r>
              <a:rPr lang="en-US" sz="3400" b="1" dirty="0">
                <a:solidFill>
                  <a:prstClr val="black"/>
                </a:solidFill>
              </a:rPr>
              <a:t>-&gt;  </a:t>
            </a:r>
            <a:r>
              <a:rPr lang="en-US" sz="3400" b="1" dirty="0">
                <a:solidFill>
                  <a:srgbClr val="FF0000"/>
                </a:solidFill>
              </a:rPr>
              <a:t>not more than 1 member from a dimension </a:t>
            </a:r>
            <a:r>
              <a:rPr lang="en-US" sz="3400" b="1" dirty="0">
                <a:solidFill>
                  <a:schemeClr val="tx1"/>
                </a:solidFill>
              </a:rPr>
              <a:t>( same rule as co-ordinate geometry ) *</a:t>
            </a:r>
          </a:p>
          <a:p>
            <a:pPr>
              <a:spcBef>
                <a:spcPts val="0"/>
              </a:spcBef>
              <a:defRPr/>
            </a:pPr>
            <a:r>
              <a:rPr lang="en-US" sz="3400" b="1" dirty="0">
                <a:solidFill>
                  <a:schemeClr val="tx1"/>
                </a:solidFill>
              </a:rPr>
              <a:t>-&gt; Many ways are there to specify a member.</a:t>
            </a:r>
          </a:p>
          <a:p>
            <a:pPr>
              <a:spcBef>
                <a:spcPts val="0"/>
              </a:spcBef>
              <a:defRPr/>
            </a:pPr>
            <a:endParaRPr lang="en-US" sz="3400" b="1" dirty="0">
              <a:solidFill>
                <a:prstClr val="black"/>
              </a:solidFill>
            </a:endParaRPr>
          </a:p>
          <a:p>
            <a:pPr>
              <a:spcBef>
                <a:spcPts val="0"/>
              </a:spcBef>
              <a:defRPr/>
            </a:pPr>
            <a:endParaRPr lang="en-US" sz="3400" b="1" dirty="0">
              <a:solidFill>
                <a:prstClr val="black"/>
              </a:solidFill>
            </a:endParaRPr>
          </a:p>
          <a:p>
            <a:pPr>
              <a:spcBef>
                <a:spcPts val="0"/>
              </a:spcBef>
              <a:defRPr/>
            </a:pPr>
            <a:r>
              <a:rPr lang="en-US" sz="3400" b="1" dirty="0">
                <a:solidFill>
                  <a:prstClr val="black"/>
                </a:solidFill>
              </a:rPr>
              <a:t>( [Measures].[Planned GSV] ,[Time].[2010 </a:t>
            </a:r>
            <a:r>
              <a:rPr lang="en-US" sz="3400" b="1" dirty="0" err="1">
                <a:solidFill>
                  <a:prstClr val="black"/>
                </a:solidFill>
              </a:rPr>
              <a:t>HalfYear</a:t>
            </a:r>
            <a:r>
              <a:rPr lang="en-US" sz="3400" b="1" dirty="0">
                <a:solidFill>
                  <a:prstClr val="black"/>
                </a:solidFill>
              </a:rPr>
              <a:t> 1]  )</a:t>
            </a:r>
          </a:p>
          <a:p>
            <a:pPr>
              <a:spcBef>
                <a:spcPts val="0"/>
              </a:spcBef>
              <a:defRPr/>
            </a:pPr>
            <a:endParaRPr lang="en-US" sz="3400" b="1" dirty="0">
              <a:solidFill>
                <a:prstClr val="black"/>
              </a:solidFill>
            </a:endParaRPr>
          </a:p>
          <a:p>
            <a:pPr>
              <a:spcBef>
                <a:spcPts val="0"/>
              </a:spcBef>
              <a:defRPr/>
            </a:pPr>
            <a:r>
              <a:rPr lang="en-US" sz="3400" b="1" dirty="0">
                <a:solidFill>
                  <a:prstClr val="black"/>
                </a:solidFill>
              </a:rPr>
              <a:t>( [Measures].[Planned GSV] ,[Time].&amp;[64])</a:t>
            </a:r>
          </a:p>
          <a:p>
            <a:pPr>
              <a:spcBef>
                <a:spcPts val="0"/>
              </a:spcBef>
              <a:defRPr/>
            </a:pPr>
            <a:endParaRPr lang="en-US" sz="3400" b="1" dirty="0">
              <a:solidFill>
                <a:schemeClr val="tx1"/>
              </a:solidFill>
            </a:endParaRPr>
          </a:p>
          <a:p>
            <a:pPr>
              <a:defRPr/>
            </a:pPr>
            <a:endParaRPr lang="en-US" sz="3400" b="1" dirty="0">
              <a:solidFill>
                <a:prstClr val="black">
                  <a:tint val="75000"/>
                </a:prstClr>
              </a:solidFill>
            </a:endParaRPr>
          </a:p>
          <a:p>
            <a:pPr>
              <a:spcBef>
                <a:spcPts val="0"/>
              </a:spcBef>
              <a:defRPr/>
            </a:pPr>
            <a:r>
              <a:rPr lang="en-US" sz="3400" b="1" u="sng" dirty="0">
                <a:solidFill>
                  <a:prstClr val="black"/>
                </a:solidFill>
              </a:rPr>
              <a:t>SETS</a:t>
            </a:r>
          </a:p>
          <a:p>
            <a:pPr>
              <a:spcBef>
                <a:spcPts val="0"/>
              </a:spcBef>
              <a:defRPr/>
            </a:pPr>
            <a:endParaRPr lang="en-US" sz="3400" b="1" dirty="0">
              <a:solidFill>
                <a:schemeClr val="tx1"/>
              </a:solidFill>
            </a:endParaRPr>
          </a:p>
          <a:p>
            <a:pPr>
              <a:spcBef>
                <a:spcPts val="0"/>
              </a:spcBef>
              <a:defRPr/>
            </a:pPr>
            <a:r>
              <a:rPr lang="en-US" sz="3400" b="1" dirty="0">
                <a:solidFill>
                  <a:prstClr val="black"/>
                </a:solidFill>
              </a:rPr>
              <a:t>A Set is an ordered collection of Tuples.</a:t>
            </a:r>
          </a:p>
          <a:p>
            <a:pPr>
              <a:defRPr/>
            </a:pPr>
            <a:r>
              <a:rPr lang="en-US" sz="3400" dirty="0">
                <a:solidFill>
                  <a:srgbClr val="0000FF"/>
                </a:solidFill>
              </a:rPr>
              <a:t>select</a:t>
            </a:r>
            <a:r>
              <a:rPr lang="en-US" sz="3400" dirty="0">
                <a:solidFill>
                  <a:prstClr val="black"/>
                </a:solidFill>
              </a:rPr>
              <a:t> </a:t>
            </a:r>
          </a:p>
          <a:p>
            <a:pPr>
              <a:defRPr/>
            </a:pPr>
            <a:endParaRPr lang="en-US" sz="3400" dirty="0">
              <a:solidFill>
                <a:prstClr val="black"/>
              </a:solidFill>
            </a:endParaRPr>
          </a:p>
          <a:p>
            <a:pPr>
              <a:defRPr/>
            </a:pPr>
            <a:r>
              <a:rPr lang="en-US" sz="3400" dirty="0">
                <a:solidFill>
                  <a:prstClr val="black"/>
                </a:solidFill>
              </a:rPr>
              <a:t>{</a:t>
            </a:r>
          </a:p>
          <a:p>
            <a:pPr>
              <a:defRPr/>
            </a:pPr>
            <a:r>
              <a:rPr lang="en-US" sz="3400" dirty="0">
                <a:solidFill>
                  <a:prstClr val="black"/>
                </a:solidFill>
              </a:rPr>
              <a:t> [Account].[Account Code].[E4098:47]</a:t>
            </a:r>
          </a:p>
          <a:p>
            <a:pPr>
              <a:defRPr/>
            </a:pPr>
            <a:r>
              <a:rPr lang="en-US" sz="3400" dirty="0">
                <a:solidFill>
                  <a:prstClr val="black"/>
                </a:solidFill>
              </a:rPr>
              <a:t> ,[Account].[Account Code].[E4398:47]</a:t>
            </a:r>
          </a:p>
          <a:p>
            <a:pPr>
              <a:defRPr/>
            </a:pPr>
            <a:r>
              <a:rPr lang="en-US" sz="3400" dirty="0">
                <a:solidFill>
                  <a:prstClr val="black"/>
                </a:solidFill>
              </a:rPr>
              <a:t>  }</a:t>
            </a:r>
          </a:p>
          <a:p>
            <a:pPr>
              <a:defRPr/>
            </a:pPr>
            <a:endParaRPr lang="en-US" sz="3400" dirty="0">
              <a:solidFill>
                <a:prstClr val="black"/>
              </a:solidFill>
            </a:endParaRPr>
          </a:p>
          <a:p>
            <a:pPr>
              <a:defRPr/>
            </a:pPr>
            <a:r>
              <a:rPr lang="en-US" sz="3400" dirty="0">
                <a:solidFill>
                  <a:prstClr val="black"/>
                </a:solidFill>
              </a:rPr>
              <a:t> </a:t>
            </a:r>
            <a:r>
              <a:rPr lang="en-US" sz="3400" dirty="0">
                <a:solidFill>
                  <a:srgbClr val="0000FF"/>
                </a:solidFill>
              </a:rPr>
              <a:t>on</a:t>
            </a:r>
            <a:r>
              <a:rPr lang="en-US" sz="3400" dirty="0">
                <a:solidFill>
                  <a:prstClr val="black"/>
                </a:solidFill>
              </a:rPr>
              <a:t> </a:t>
            </a:r>
            <a:r>
              <a:rPr lang="en-US" sz="3400" dirty="0">
                <a:solidFill>
                  <a:srgbClr val="0000FF"/>
                </a:solidFill>
              </a:rPr>
              <a:t>Axis</a:t>
            </a:r>
            <a:r>
              <a:rPr lang="en-US" sz="3400" dirty="0">
                <a:solidFill>
                  <a:prstClr val="black"/>
                </a:solidFill>
              </a:rPr>
              <a:t>(0),</a:t>
            </a:r>
          </a:p>
          <a:p>
            <a:pPr>
              <a:spcBef>
                <a:spcPts val="0"/>
              </a:spcBef>
              <a:defRPr/>
            </a:pPr>
            <a:endParaRPr lang="en-US" sz="1200" b="1" dirty="0">
              <a:solidFill>
                <a:prstClr val="black"/>
              </a:solidFill>
            </a:endParaRPr>
          </a:p>
          <a:p>
            <a:pPr>
              <a:spcBef>
                <a:spcPts val="0"/>
              </a:spcBef>
              <a:defRPr/>
            </a:pPr>
            <a:endParaRPr lang="en-US" sz="1200" b="1" dirty="0">
              <a:solidFill>
                <a:schemeClr val="tx1"/>
              </a:solidFill>
            </a:endParaRPr>
          </a:p>
          <a:p>
            <a:pPr>
              <a:spcBef>
                <a:spcPts val="0"/>
              </a:spcBef>
              <a:defRPr/>
            </a:pPr>
            <a:endParaRPr lang="en-US" sz="1200" b="1" dirty="0">
              <a:solidFill>
                <a:prstClr val="black"/>
              </a:solidFill>
            </a:endParaRPr>
          </a:p>
          <a:p>
            <a:pPr>
              <a:spcBef>
                <a:spcPts val="0"/>
              </a:spcBef>
              <a:defRPr/>
            </a:pPr>
            <a:endParaRPr lang="en-US" sz="1200" b="1"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
        <p:nvSpPr>
          <p:cNvPr id="24579" name="TextBox 2">
            <a:extLst>
              <a:ext uri="{FF2B5EF4-FFF2-40B4-BE49-F238E27FC236}">
                <a16:creationId xmlns:a16="http://schemas.microsoft.com/office/drawing/2014/main" id="{20A3F3E1-36DC-4907-9C68-0DF8E7E353F5}"/>
              </a:ext>
            </a:extLst>
          </p:cNvPr>
          <p:cNvSpPr txBox="1">
            <a:spLocks noChangeArrowheads="1"/>
          </p:cNvSpPr>
          <p:nvPr/>
        </p:nvSpPr>
        <p:spPr bwMode="auto">
          <a:xfrm>
            <a:off x="5183698" y="4393583"/>
            <a:ext cx="4495800"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ct val="20000"/>
              </a:spcBef>
            </a:pPr>
            <a:r>
              <a:rPr lang="en-US" altLang="ru-RU" sz="1200" dirty="0"/>
              <a:t> {</a:t>
            </a:r>
          </a:p>
          <a:p>
            <a:pPr>
              <a:spcBef>
                <a:spcPct val="20000"/>
              </a:spcBef>
            </a:pPr>
            <a:r>
              <a:rPr lang="en-US" altLang="ru-RU" sz="1200" dirty="0"/>
              <a:t>( [Measures].[Planned GSV] ,time.[2010 JAN])</a:t>
            </a:r>
          </a:p>
          <a:p>
            <a:pPr>
              <a:spcBef>
                <a:spcPct val="20000"/>
              </a:spcBef>
            </a:pPr>
            <a:r>
              <a:rPr lang="en-US" altLang="ru-RU" sz="1200" dirty="0"/>
              <a:t>,( [Measures].[Planned GSV] ,[Time].[2010 </a:t>
            </a:r>
            <a:r>
              <a:rPr lang="en-US" altLang="ru-RU" sz="1200" dirty="0" err="1"/>
              <a:t>HalfYear</a:t>
            </a:r>
            <a:r>
              <a:rPr lang="en-US" altLang="ru-RU" sz="1200" dirty="0"/>
              <a:t> 1]  )</a:t>
            </a:r>
          </a:p>
          <a:p>
            <a:pPr>
              <a:spcBef>
                <a:spcPct val="20000"/>
              </a:spcBef>
            </a:pPr>
            <a:r>
              <a:rPr lang="en-US" altLang="ru-RU" sz="1200" dirty="0"/>
              <a:t>   } </a:t>
            </a:r>
          </a:p>
          <a:p>
            <a:pPr>
              <a:spcBef>
                <a:spcPct val="20000"/>
              </a:spcBef>
            </a:pPr>
            <a:endParaRPr lang="en-US" altLang="ru-RU" sz="1200" dirty="0"/>
          </a:p>
          <a:p>
            <a:pPr>
              <a:spcBef>
                <a:spcPct val="20000"/>
              </a:spcBef>
            </a:pPr>
            <a:r>
              <a:rPr lang="en-US" altLang="ru-RU" sz="1200" dirty="0">
                <a:solidFill>
                  <a:srgbClr val="0000FF"/>
                </a:solidFill>
              </a:rPr>
              <a:t> on Axis(0)</a:t>
            </a:r>
          </a:p>
          <a:p>
            <a:endParaRPr lang="en-US" altLang="ru-RU" dirty="0"/>
          </a:p>
        </p:txBody>
      </p:sp>
      <p:cxnSp>
        <p:nvCxnSpPr>
          <p:cNvPr id="5" name="Straight Arrow Connector 4">
            <a:extLst>
              <a:ext uri="{FF2B5EF4-FFF2-40B4-BE49-F238E27FC236}">
                <a16:creationId xmlns:a16="http://schemas.microsoft.com/office/drawing/2014/main" id="{C4EBE056-4143-450E-B6D5-94D3A88DC2B7}"/>
              </a:ext>
            </a:extLst>
          </p:cNvPr>
          <p:cNvCxnSpPr/>
          <p:nvPr/>
        </p:nvCxnSpPr>
        <p:spPr>
          <a:xfrm flipH="1">
            <a:off x="5535614" y="2331101"/>
            <a:ext cx="25908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2C3CB29-A767-495D-90F2-23736CE5FF39}"/>
              </a:ext>
            </a:extLst>
          </p:cNvPr>
          <p:cNvCxnSpPr/>
          <p:nvPr/>
        </p:nvCxnSpPr>
        <p:spPr>
          <a:xfrm flipH="1">
            <a:off x="5781764" y="2542800"/>
            <a:ext cx="2335213" cy="17526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75A43F0-EDB2-43F0-A61B-6B99B0AFD355}"/>
              </a:ext>
            </a:extLst>
          </p:cNvPr>
          <p:cNvSpPr txBox="1">
            <a:spLocks noChangeArrowheads="1"/>
          </p:cNvSpPr>
          <p:nvPr/>
        </p:nvSpPr>
        <p:spPr bwMode="auto">
          <a:xfrm>
            <a:off x="8126414" y="2069957"/>
            <a:ext cx="18970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400" dirty="0"/>
              <a:t>() – for tuples</a:t>
            </a:r>
          </a:p>
          <a:p>
            <a:r>
              <a:rPr lang="en-US" altLang="ru-RU" sz="1400" dirty="0"/>
              <a:t>{} – for sets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a:extLst>
              <a:ext uri="{FF2B5EF4-FFF2-40B4-BE49-F238E27FC236}">
                <a16:creationId xmlns:a16="http://schemas.microsoft.com/office/drawing/2014/main" id="{397964CE-7751-461B-9B23-9F7AA3FB70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1018564"/>
            <a:ext cx="4562475"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2">
            <a:extLst>
              <a:ext uri="{FF2B5EF4-FFF2-40B4-BE49-F238E27FC236}">
                <a16:creationId xmlns:a16="http://schemas.microsoft.com/office/drawing/2014/main" id="{47911CB0-AC30-47BF-B422-2115237050F1}"/>
              </a:ext>
            </a:extLst>
          </p:cNvPr>
          <p:cNvSpPr>
            <a:spLocks noChangeArrowheads="1"/>
          </p:cNvSpPr>
          <p:nvPr/>
        </p:nvSpPr>
        <p:spPr bwMode="auto">
          <a:xfrm>
            <a:off x="6248398" y="578141"/>
            <a:ext cx="5059962"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600" u="sng" dirty="0"/>
              <a:t>Understanding  tuple</a:t>
            </a:r>
          </a:p>
          <a:p>
            <a:endParaRPr lang="en-US" altLang="ru-RU" sz="1600" u="sng" dirty="0"/>
          </a:p>
          <a:p>
            <a:r>
              <a:rPr lang="en-US" altLang="ru-RU" sz="1600" dirty="0"/>
              <a:t>Best analogy - coordinate geometry *</a:t>
            </a:r>
          </a:p>
          <a:p>
            <a:endParaRPr lang="en-US" altLang="ru-RU" sz="1600" dirty="0"/>
          </a:p>
          <a:p>
            <a:r>
              <a:rPr lang="en-US" altLang="ru-RU" sz="1600" dirty="0"/>
              <a:t>2D –space </a:t>
            </a:r>
          </a:p>
          <a:p>
            <a:endParaRPr lang="en-US" altLang="ru-RU" sz="1600" dirty="0"/>
          </a:p>
          <a:p>
            <a:r>
              <a:rPr lang="en-US" altLang="ru-RU" sz="1600" dirty="0"/>
              <a:t>Tuple of the form </a:t>
            </a:r>
            <a:r>
              <a:rPr lang="en-US" altLang="ru-RU" sz="1600" i="1" dirty="0"/>
              <a:t>(x</a:t>
            </a:r>
            <a:r>
              <a:rPr lang="en-US" altLang="ru-RU" sz="1600" i="1" baseline="-25000" dirty="0"/>
              <a:t>1</a:t>
            </a:r>
            <a:r>
              <a:rPr lang="en-US" altLang="ru-RU" sz="1600" i="1" dirty="0"/>
              <a:t>,y</a:t>
            </a:r>
            <a:r>
              <a:rPr lang="en-US" altLang="ru-RU" sz="1600" i="1" baseline="-25000" dirty="0"/>
              <a:t>1</a:t>
            </a:r>
            <a:r>
              <a:rPr lang="en-US" altLang="ru-RU" sz="1600" i="1" dirty="0"/>
              <a:t> ) e.g. ( 3,4)</a:t>
            </a:r>
          </a:p>
          <a:p>
            <a:endParaRPr lang="en-US" altLang="ru-RU" sz="1600" u="sng" dirty="0"/>
          </a:p>
          <a:p>
            <a:r>
              <a:rPr lang="en-US" altLang="ru-RU" sz="1600" dirty="0">
                <a:solidFill>
                  <a:srgbClr val="000000"/>
                </a:solidFill>
              </a:rPr>
              <a:t>Tuple like </a:t>
            </a:r>
            <a:r>
              <a:rPr lang="en-US" altLang="ru-RU" sz="1600" i="1" dirty="0"/>
              <a:t>(x</a:t>
            </a:r>
            <a:r>
              <a:rPr lang="en-US" altLang="ru-RU" sz="1600" i="1" baseline="-25000" dirty="0"/>
              <a:t>1</a:t>
            </a:r>
            <a:r>
              <a:rPr lang="en-US" altLang="ru-RU" sz="1600" i="1" dirty="0"/>
              <a:t>,y</a:t>
            </a:r>
            <a:r>
              <a:rPr lang="en-US" altLang="ru-RU" sz="1600" i="1" baseline="-25000" dirty="0"/>
              <a:t>1</a:t>
            </a:r>
            <a:r>
              <a:rPr lang="en-US" altLang="ru-RU" sz="1600" i="1" dirty="0"/>
              <a:t> , y</a:t>
            </a:r>
            <a:r>
              <a:rPr lang="en-US" altLang="ru-RU" sz="1600" i="1" baseline="-25000" dirty="0"/>
              <a:t>2</a:t>
            </a:r>
            <a:r>
              <a:rPr lang="en-US" altLang="ru-RU" sz="1600" i="1" dirty="0"/>
              <a:t>) or </a:t>
            </a:r>
            <a:r>
              <a:rPr lang="en-US" altLang="ru-RU" sz="1600" i="1" dirty="0">
                <a:solidFill>
                  <a:srgbClr val="000000"/>
                </a:solidFill>
              </a:rPr>
              <a:t>(x</a:t>
            </a:r>
            <a:r>
              <a:rPr lang="en-US" altLang="ru-RU" sz="1600" i="1" baseline="-25000" dirty="0">
                <a:solidFill>
                  <a:srgbClr val="000000"/>
                </a:solidFill>
              </a:rPr>
              <a:t>1</a:t>
            </a:r>
            <a:r>
              <a:rPr lang="en-US" altLang="ru-RU" sz="1600" i="1" dirty="0">
                <a:solidFill>
                  <a:srgbClr val="000000"/>
                </a:solidFill>
              </a:rPr>
              <a:t>,x</a:t>
            </a:r>
            <a:r>
              <a:rPr lang="en-US" altLang="ru-RU" sz="1600" i="1" baseline="-25000" dirty="0">
                <a:solidFill>
                  <a:srgbClr val="000000"/>
                </a:solidFill>
              </a:rPr>
              <a:t>2</a:t>
            </a:r>
            <a:r>
              <a:rPr lang="en-US" altLang="ru-RU" sz="1600" i="1" dirty="0">
                <a:solidFill>
                  <a:srgbClr val="000000"/>
                </a:solidFill>
              </a:rPr>
              <a:t> , y</a:t>
            </a:r>
            <a:r>
              <a:rPr lang="en-US" altLang="ru-RU" sz="1600" i="1" baseline="-25000" dirty="0">
                <a:solidFill>
                  <a:srgbClr val="000000"/>
                </a:solidFill>
              </a:rPr>
              <a:t>2</a:t>
            </a:r>
            <a:r>
              <a:rPr lang="en-US" altLang="ru-RU" sz="1600" i="1" dirty="0">
                <a:solidFill>
                  <a:srgbClr val="000000"/>
                </a:solidFill>
              </a:rPr>
              <a:t>) are invalid </a:t>
            </a:r>
          </a:p>
          <a:p>
            <a:endParaRPr lang="en-US" altLang="ru-RU" sz="1600" i="1" u="sng" dirty="0">
              <a:solidFill>
                <a:srgbClr val="000000"/>
              </a:solidFill>
            </a:endParaRPr>
          </a:p>
          <a:p>
            <a:r>
              <a:rPr lang="en-US" altLang="ru-RU" sz="1600" i="1" dirty="0">
                <a:solidFill>
                  <a:srgbClr val="000000"/>
                </a:solidFill>
              </a:rPr>
              <a:t>Now apply same concept to n- dimensional cube</a:t>
            </a:r>
          </a:p>
          <a:p>
            <a:endParaRPr lang="en-US" altLang="ru-RU" sz="1600" u="sng" dirty="0"/>
          </a:p>
          <a:p>
            <a:r>
              <a:rPr lang="en-US" altLang="ru-RU" sz="1600" u="sng" dirty="0"/>
              <a:t>What are valid tuples ?</a:t>
            </a:r>
          </a:p>
          <a:p>
            <a:endParaRPr lang="en-US" altLang="ru-RU" sz="1600" u="sng" dirty="0"/>
          </a:p>
          <a:p>
            <a:r>
              <a:rPr lang="en-US" altLang="ru-RU" sz="1600" dirty="0"/>
              <a:t>(</a:t>
            </a:r>
            <a:r>
              <a:rPr lang="en-US" altLang="ru-RU" sz="1600" dirty="0" err="1"/>
              <a:t>time.year</a:t>
            </a:r>
            <a:r>
              <a:rPr lang="en-US" altLang="ru-RU" sz="1600" dirty="0"/>
              <a:t>.[2011] , </a:t>
            </a:r>
            <a:r>
              <a:rPr lang="en-US" altLang="ru-RU" sz="1600" dirty="0" err="1"/>
              <a:t>Product.brand</a:t>
            </a:r>
            <a:r>
              <a:rPr lang="en-US" altLang="ru-RU" sz="1600" dirty="0"/>
              <a:t>.[B1])</a:t>
            </a:r>
          </a:p>
          <a:p>
            <a:endParaRPr lang="en-US" altLang="ru-RU" sz="1600" u="sng" dirty="0"/>
          </a:p>
          <a:p>
            <a:r>
              <a:rPr lang="en-US" altLang="ru-RU" sz="1600" dirty="0">
                <a:solidFill>
                  <a:srgbClr val="000000"/>
                </a:solidFill>
              </a:rPr>
              <a:t>(</a:t>
            </a:r>
            <a:r>
              <a:rPr lang="en-US" altLang="ru-RU" sz="1600" dirty="0" err="1">
                <a:solidFill>
                  <a:srgbClr val="000000"/>
                </a:solidFill>
              </a:rPr>
              <a:t>time.year</a:t>
            </a:r>
            <a:r>
              <a:rPr lang="en-US" altLang="ru-RU" sz="1600" dirty="0">
                <a:solidFill>
                  <a:srgbClr val="000000"/>
                </a:solidFill>
              </a:rPr>
              <a:t>.[2011] , </a:t>
            </a:r>
            <a:r>
              <a:rPr lang="en-US" altLang="ru-RU" sz="1600" dirty="0" err="1">
                <a:solidFill>
                  <a:srgbClr val="000000"/>
                </a:solidFill>
              </a:rPr>
              <a:t>Product.brand</a:t>
            </a:r>
            <a:r>
              <a:rPr lang="en-US" altLang="ru-RU" sz="1600" dirty="0">
                <a:solidFill>
                  <a:srgbClr val="000000"/>
                </a:solidFill>
              </a:rPr>
              <a:t>.[B1] , </a:t>
            </a:r>
            <a:r>
              <a:rPr lang="en-US" altLang="ru-RU" sz="1600" dirty="0" err="1">
                <a:solidFill>
                  <a:srgbClr val="000000"/>
                </a:solidFill>
              </a:rPr>
              <a:t>time.year</a:t>
            </a:r>
            <a:r>
              <a:rPr lang="en-US" altLang="ru-RU" sz="1600" dirty="0">
                <a:solidFill>
                  <a:srgbClr val="000000"/>
                </a:solidFill>
              </a:rPr>
              <a:t>.[2010])</a:t>
            </a:r>
          </a:p>
          <a:p>
            <a:endParaRPr lang="en-US" altLang="ru-RU" sz="1600" dirty="0"/>
          </a:p>
          <a:p>
            <a:r>
              <a:rPr lang="en-US" altLang="ru-RU" sz="1600" dirty="0"/>
              <a:t>(</a:t>
            </a:r>
            <a:r>
              <a:rPr lang="en-US" altLang="ru-RU" sz="1600" dirty="0" err="1"/>
              <a:t>time.year</a:t>
            </a:r>
            <a:r>
              <a:rPr lang="en-US" altLang="ru-RU" sz="1600" dirty="0"/>
              <a:t>.[2011] , </a:t>
            </a:r>
            <a:r>
              <a:rPr lang="en-US" altLang="ru-RU" sz="1600" dirty="0" err="1"/>
              <a:t>Product.brand</a:t>
            </a:r>
            <a:r>
              <a:rPr lang="en-US" altLang="ru-RU" sz="1600" dirty="0"/>
              <a:t>.[B1], Geo.[India])</a:t>
            </a:r>
          </a:p>
          <a:p>
            <a:endParaRPr lang="en-US" altLang="ru-RU" sz="1600" u="sng" dirty="0"/>
          </a:p>
          <a:p>
            <a:r>
              <a:rPr lang="en-US" altLang="ru-RU" sz="1600" dirty="0">
                <a:solidFill>
                  <a:srgbClr val="000000"/>
                </a:solidFill>
              </a:rPr>
              <a:t>(</a:t>
            </a:r>
            <a:r>
              <a:rPr lang="en-US" altLang="ru-RU" sz="1600" dirty="0" err="1">
                <a:solidFill>
                  <a:srgbClr val="000000"/>
                </a:solidFill>
              </a:rPr>
              <a:t>time.year</a:t>
            </a:r>
            <a:r>
              <a:rPr lang="en-US" altLang="ru-RU" sz="1600" dirty="0">
                <a:solidFill>
                  <a:srgbClr val="000000"/>
                </a:solidFill>
              </a:rPr>
              <a:t>.[2011] , </a:t>
            </a:r>
            <a:r>
              <a:rPr lang="en-US" altLang="ru-RU" sz="1600" dirty="0" err="1">
                <a:solidFill>
                  <a:srgbClr val="000000"/>
                </a:solidFill>
              </a:rPr>
              <a:t>Product.brand</a:t>
            </a:r>
            <a:r>
              <a:rPr lang="en-US" altLang="ru-RU" sz="1600" dirty="0">
                <a:solidFill>
                  <a:srgbClr val="000000"/>
                </a:solidFill>
              </a:rPr>
              <a:t>.[B1], </a:t>
            </a:r>
            <a:r>
              <a:rPr lang="en-US" altLang="ru-RU" sz="1600" dirty="0" err="1">
                <a:solidFill>
                  <a:srgbClr val="000000"/>
                </a:solidFill>
              </a:rPr>
              <a:t>Product.brand</a:t>
            </a:r>
            <a:r>
              <a:rPr lang="en-US" altLang="ru-RU" sz="1600" dirty="0">
                <a:solidFill>
                  <a:srgbClr val="000000"/>
                </a:solidFill>
              </a:rPr>
              <a:t>.[B2])</a:t>
            </a:r>
          </a:p>
          <a:p>
            <a:endParaRPr lang="en-US" altLang="ru-RU" sz="1600" dirty="0">
              <a:solidFill>
                <a:srgbClr val="000000"/>
              </a:solidFill>
            </a:endParaRPr>
          </a:p>
          <a:p>
            <a:endParaRPr lang="en-US" altLang="ru-RU" u="sng" dirty="0"/>
          </a:p>
          <a:p>
            <a:endParaRPr lang="en-US" altLang="ru-RU" u="sng" dirty="0"/>
          </a:p>
        </p:txBody>
      </p:sp>
      <p:sp>
        <p:nvSpPr>
          <p:cNvPr id="25604" name="TextBox 6">
            <a:extLst>
              <a:ext uri="{FF2B5EF4-FFF2-40B4-BE49-F238E27FC236}">
                <a16:creationId xmlns:a16="http://schemas.microsoft.com/office/drawing/2014/main" id="{0F0212D2-2C2D-42FF-AE68-1E2009BCBCF4}"/>
              </a:ext>
            </a:extLst>
          </p:cNvPr>
          <p:cNvSpPr txBox="1">
            <a:spLocks noChangeArrowheads="1"/>
          </p:cNvSpPr>
          <p:nvPr/>
        </p:nvSpPr>
        <p:spPr bwMode="auto">
          <a:xfrm>
            <a:off x="1981200" y="6324600"/>
            <a:ext cx="7162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900"/>
              <a:t>* This analogy holds good except for hierarchies. Hierarchies in cube space can be considered as dimensions in Co-ordinate geometry</a:t>
            </a:r>
          </a:p>
        </p:txBody>
      </p:sp>
      <p:sp>
        <p:nvSpPr>
          <p:cNvPr id="8" name="TextBox 7">
            <a:extLst>
              <a:ext uri="{FF2B5EF4-FFF2-40B4-BE49-F238E27FC236}">
                <a16:creationId xmlns:a16="http://schemas.microsoft.com/office/drawing/2014/main" id="{F74C893E-A9CB-406B-A2BD-5DC6ACDF1915}"/>
              </a:ext>
            </a:extLst>
          </p:cNvPr>
          <p:cNvSpPr txBox="1">
            <a:spLocks noChangeArrowheads="1"/>
          </p:cNvSpPr>
          <p:nvPr/>
        </p:nvSpPr>
        <p:spPr bwMode="auto">
          <a:xfrm>
            <a:off x="883640" y="5407439"/>
            <a:ext cx="71628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400" b="1" dirty="0">
                <a:solidFill>
                  <a:srgbClr val="FFC000"/>
                </a:solidFill>
                <a:latin typeface="Times New Roman" panose="02020603050405020304" pitchFamily="18" charset="0"/>
                <a:cs typeface="Times New Roman" panose="02020603050405020304" pitchFamily="18" charset="0"/>
              </a:rPr>
              <a:t>Understanding tuples are key to thinking in MDX .</a:t>
            </a:r>
          </a:p>
          <a:p>
            <a:endParaRPr lang="en-US" altLang="ru-RU" sz="1400" b="1" dirty="0">
              <a:solidFill>
                <a:srgbClr val="FFC000"/>
              </a:solidFill>
              <a:latin typeface="Times New Roman" panose="02020603050405020304" pitchFamily="18" charset="0"/>
              <a:cs typeface="Times New Roman" panose="02020603050405020304" pitchFamily="18" charset="0"/>
            </a:endParaRPr>
          </a:p>
          <a:p>
            <a:r>
              <a:rPr lang="en-US" altLang="ru-RU" sz="1400" b="1" dirty="0">
                <a:solidFill>
                  <a:srgbClr val="FFC000"/>
                </a:solidFill>
                <a:latin typeface="Times New Roman" panose="02020603050405020304" pitchFamily="18" charset="0"/>
                <a:cs typeface="Times New Roman" panose="02020603050405020304" pitchFamily="18" charset="0"/>
              </a:rPr>
              <a:t>We will stop here till all tuple  related queries are clarified.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74503C3D-298A-4B00-9BDD-4C49C7C236A3}"/>
              </a:ext>
            </a:extLst>
          </p:cNvPr>
          <p:cNvSpPr>
            <a:spLocks noGrp="1"/>
          </p:cNvSpPr>
          <p:nvPr>
            <p:ph type="subTitle" idx="1"/>
          </p:nvPr>
        </p:nvSpPr>
        <p:spPr>
          <a:xfrm>
            <a:off x="1694575" y="679508"/>
            <a:ext cx="7801761" cy="5541628"/>
          </a:xfrm>
        </p:spPr>
        <p:txBody>
          <a:bodyPr rtlCol="0">
            <a:normAutofit/>
          </a:bodyPr>
          <a:lstStyle/>
          <a:p>
            <a:pPr>
              <a:defRPr/>
            </a:pPr>
            <a:r>
              <a:rPr lang="en-US" sz="1600" u="sng" dirty="0"/>
              <a:t>MDX query – tuple and SETS</a:t>
            </a:r>
          </a:p>
          <a:p>
            <a:pPr>
              <a:defRPr/>
            </a:pPr>
            <a:endParaRPr lang="en-US" sz="1600" u="sng" dirty="0"/>
          </a:p>
          <a:p>
            <a:pPr>
              <a:defRPr/>
            </a:pPr>
            <a:r>
              <a:rPr lang="en-US" sz="1400" u="sng" dirty="0">
                <a:solidFill>
                  <a:schemeClr val="tx1"/>
                </a:solidFill>
              </a:rPr>
              <a:t>Something to remember </a:t>
            </a:r>
          </a:p>
          <a:p>
            <a:pPr>
              <a:defRPr/>
            </a:pPr>
            <a:endParaRPr lang="en-US" sz="1400" u="sng" dirty="0">
              <a:solidFill>
                <a:schemeClr val="tx1"/>
              </a:solidFill>
            </a:endParaRPr>
          </a:p>
          <a:p>
            <a:pPr marL="342900" indent="-342900">
              <a:buFont typeface="Arial" panose="020B0604020202020204" pitchFamily="34" charset="0"/>
              <a:buAutoNum type="arabicPeriod"/>
              <a:defRPr/>
            </a:pPr>
            <a:r>
              <a:rPr lang="en-US" sz="1400" dirty="0">
                <a:solidFill>
                  <a:schemeClr val="tx1"/>
                </a:solidFill>
              </a:rPr>
              <a:t>This is a set containing a single tuple</a:t>
            </a:r>
          </a:p>
          <a:p>
            <a:pPr>
              <a:defRPr/>
            </a:pPr>
            <a:r>
              <a:rPr lang="en-US" sz="1400" dirty="0">
                <a:solidFill>
                  <a:prstClr val="black"/>
                </a:solidFill>
              </a:rPr>
              <a:t>{</a:t>
            </a:r>
          </a:p>
          <a:p>
            <a:pPr>
              <a:defRPr/>
            </a:pPr>
            <a:r>
              <a:rPr lang="en-US" sz="1400" dirty="0">
                <a:solidFill>
                  <a:prstClr val="black"/>
                </a:solidFill>
              </a:rPr>
              <a:t> [Account].[Account Code].[E4098:47]</a:t>
            </a:r>
          </a:p>
          <a:p>
            <a:pPr>
              <a:defRPr/>
            </a:pPr>
            <a:r>
              <a:rPr lang="en-US" sz="1400" dirty="0">
                <a:solidFill>
                  <a:prstClr val="black"/>
                </a:solidFill>
              </a:rPr>
              <a:t>}</a:t>
            </a:r>
          </a:p>
          <a:p>
            <a:pPr>
              <a:defRPr/>
            </a:pPr>
            <a:endParaRPr lang="en-US" sz="1400" u="sng" dirty="0">
              <a:solidFill>
                <a:schemeClr val="tx1"/>
              </a:solidFill>
            </a:endParaRPr>
          </a:p>
          <a:p>
            <a:pPr>
              <a:defRPr/>
            </a:pPr>
            <a:r>
              <a:rPr lang="en-US" sz="1400" dirty="0">
                <a:solidFill>
                  <a:schemeClr val="tx1"/>
                </a:solidFill>
              </a:rPr>
              <a:t>2.  This is a single tuple</a:t>
            </a:r>
          </a:p>
          <a:p>
            <a:pPr>
              <a:defRPr/>
            </a:pPr>
            <a:r>
              <a:rPr lang="en-US" sz="1400" dirty="0">
                <a:solidFill>
                  <a:prstClr val="black"/>
                </a:solidFill>
              </a:rPr>
              <a:t> [Account].[Account Code].[E4098:47]</a:t>
            </a:r>
          </a:p>
          <a:p>
            <a:pPr>
              <a:defRPr/>
            </a:pPr>
            <a:r>
              <a:rPr lang="en-US" sz="1400" dirty="0">
                <a:solidFill>
                  <a:prstClr val="black"/>
                </a:solidFill>
              </a:rPr>
              <a:t>Both are Different things conceptually and programmatically (though SSAS overlooks it).</a:t>
            </a:r>
          </a:p>
          <a:p>
            <a:pPr>
              <a:defRPr/>
            </a:pPr>
            <a:endParaRPr lang="en-US" sz="1400" u="sng" dirty="0">
              <a:solidFill>
                <a:schemeClr val="tx1"/>
              </a:solidFill>
            </a:endParaRPr>
          </a:p>
          <a:p>
            <a:pPr>
              <a:defRPr/>
            </a:pPr>
            <a:endParaRPr lang="en-US" sz="1600" b="1" dirty="0"/>
          </a:p>
          <a:p>
            <a:pPr>
              <a:spcBef>
                <a:spcPts val="0"/>
              </a:spcBef>
              <a:defRPr/>
            </a:pPr>
            <a:endParaRPr lang="en-US" sz="1200" b="1" dirty="0">
              <a:solidFill>
                <a:schemeClr val="tx1"/>
              </a:solidFill>
            </a:endParaRPr>
          </a:p>
          <a:p>
            <a:pPr>
              <a:spcBef>
                <a:spcPts val="0"/>
              </a:spcBef>
              <a:defRPr/>
            </a:pPr>
            <a:endParaRPr lang="en-US" sz="1200" b="1" dirty="0">
              <a:solidFill>
                <a:prstClr val="black"/>
              </a:solidFill>
            </a:endParaRPr>
          </a:p>
          <a:p>
            <a:pPr>
              <a:spcBef>
                <a:spcPts val="0"/>
              </a:spcBef>
              <a:defRPr/>
            </a:pPr>
            <a:endParaRPr lang="en-US" sz="1200" b="1"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4281DE34-F1D6-402A-AF01-EF2D6FA57636}"/>
              </a:ext>
            </a:extLst>
          </p:cNvPr>
          <p:cNvSpPr>
            <a:spLocks noGrp="1"/>
          </p:cNvSpPr>
          <p:nvPr>
            <p:ph type="subTitle" idx="1"/>
          </p:nvPr>
        </p:nvSpPr>
        <p:spPr>
          <a:xfrm>
            <a:off x="1652632" y="741027"/>
            <a:ext cx="6593746" cy="5642995"/>
          </a:xfrm>
        </p:spPr>
        <p:txBody>
          <a:bodyPr rtlCol="0">
            <a:normAutofit fontScale="85000" lnSpcReduction="20000"/>
          </a:bodyPr>
          <a:lstStyle/>
          <a:p>
            <a:pPr>
              <a:defRPr/>
            </a:pPr>
            <a:r>
              <a:rPr lang="en-US" sz="1600" u="sng" dirty="0"/>
              <a:t>MDX query – tuple constructs</a:t>
            </a:r>
          </a:p>
          <a:p>
            <a:pPr>
              <a:defRPr/>
            </a:pPr>
            <a:endParaRPr lang="en-US" sz="1600" u="sng" dirty="0"/>
          </a:p>
          <a:p>
            <a:pPr>
              <a:defRPr/>
            </a:pPr>
            <a:r>
              <a:rPr lang="en-US" sz="1400" u="sng" dirty="0">
                <a:solidFill>
                  <a:schemeClr val="tx1"/>
                </a:solidFill>
              </a:rPr>
              <a:t>A closer look at tuple</a:t>
            </a:r>
          </a:p>
          <a:p>
            <a:pPr>
              <a:defRPr/>
            </a:pPr>
            <a:endParaRPr lang="en-US" sz="1400" u="sng" dirty="0">
              <a:solidFill>
                <a:schemeClr val="tx1"/>
              </a:solidFill>
            </a:endParaRPr>
          </a:p>
          <a:p>
            <a:pPr marL="285750" indent="-285750">
              <a:buFont typeface="Arial" panose="020B0604020202020204" pitchFamily="34" charset="0"/>
              <a:buChar char="•"/>
              <a:defRPr/>
            </a:pPr>
            <a:r>
              <a:rPr lang="en-US" sz="1400" dirty="0">
                <a:solidFill>
                  <a:schemeClr val="tx1"/>
                </a:solidFill>
              </a:rPr>
              <a:t>elements separated by   ‘</a:t>
            </a:r>
            <a:r>
              <a:rPr lang="en-US" sz="1400" dirty="0">
                <a:solidFill>
                  <a:srgbClr val="FF0000"/>
                </a:solidFill>
              </a:rPr>
              <a:t> ,</a:t>
            </a:r>
            <a:r>
              <a:rPr lang="en-US" sz="1400" dirty="0">
                <a:solidFill>
                  <a:schemeClr val="tx1"/>
                </a:solidFill>
              </a:rPr>
              <a:t> ‘</a:t>
            </a:r>
          </a:p>
          <a:p>
            <a:pPr marL="285750" indent="-285750">
              <a:buFont typeface="Arial" panose="020B0604020202020204" pitchFamily="34" charset="0"/>
              <a:buChar char="•"/>
              <a:defRPr/>
            </a:pPr>
            <a:r>
              <a:rPr lang="en-US" sz="1400" dirty="0">
                <a:solidFill>
                  <a:schemeClr val="tx1"/>
                </a:solidFill>
              </a:rPr>
              <a:t>Multi part identifier    ‘ </a:t>
            </a:r>
            <a:r>
              <a:rPr lang="en-US" sz="1400" dirty="0">
                <a:solidFill>
                  <a:srgbClr val="FF0000"/>
                </a:solidFill>
              </a:rPr>
              <a:t>.</a:t>
            </a:r>
            <a:r>
              <a:rPr lang="en-US" sz="1400" dirty="0">
                <a:solidFill>
                  <a:schemeClr val="tx1"/>
                </a:solidFill>
              </a:rPr>
              <a:t> ’  </a:t>
            </a:r>
          </a:p>
          <a:p>
            <a:pPr marL="285750" indent="-285750">
              <a:buFont typeface="Arial" panose="020B0604020202020204" pitchFamily="34" charset="0"/>
              <a:buChar char="•"/>
              <a:defRPr/>
            </a:pPr>
            <a:r>
              <a:rPr lang="en-US" sz="1400" dirty="0">
                <a:solidFill>
                  <a:schemeClr val="tx1"/>
                </a:solidFill>
              </a:rPr>
              <a:t>Can be of the form</a:t>
            </a:r>
          </a:p>
          <a:p>
            <a:pPr>
              <a:defRPr/>
            </a:pPr>
            <a:r>
              <a:rPr lang="en-US" sz="1400" dirty="0">
                <a:solidFill>
                  <a:schemeClr val="tx1"/>
                </a:solidFill>
              </a:rPr>
              <a:t>	</a:t>
            </a:r>
            <a:r>
              <a:rPr lang="en-US" sz="1400" dirty="0" err="1">
                <a:solidFill>
                  <a:schemeClr val="tx1"/>
                </a:solidFill>
              </a:rPr>
              <a:t>Dimension.hierarchy.Level.member</a:t>
            </a:r>
            <a:endParaRPr lang="en-US" sz="1400" dirty="0">
              <a:solidFill>
                <a:schemeClr val="tx1"/>
              </a:solidFill>
            </a:endParaRPr>
          </a:p>
          <a:p>
            <a:pPr>
              <a:defRPr/>
            </a:pPr>
            <a:r>
              <a:rPr lang="en-US" sz="1400" dirty="0">
                <a:solidFill>
                  <a:srgbClr val="FFC000"/>
                </a:solidFill>
              </a:rPr>
              <a:t>    [Time].[Time Hierarchy].[Month].&amp;[421]</a:t>
            </a:r>
          </a:p>
          <a:p>
            <a:pPr>
              <a:defRPr/>
            </a:pPr>
            <a:r>
              <a:rPr lang="en-US" sz="1400" dirty="0">
                <a:solidFill>
                  <a:srgbClr val="FFC000"/>
                </a:solidFill>
              </a:rPr>
              <a:t>    [Time].[Time Hierarchy].[Month].[2010 JAN]</a:t>
            </a:r>
          </a:p>
          <a:p>
            <a:pPr>
              <a:defRPr/>
            </a:pPr>
            <a:r>
              <a:rPr lang="en-US" sz="1400" dirty="0">
                <a:solidFill>
                  <a:schemeClr val="tx1"/>
                </a:solidFill>
              </a:rPr>
              <a:t>	</a:t>
            </a:r>
            <a:r>
              <a:rPr lang="en-US" sz="1400" dirty="0" err="1">
                <a:solidFill>
                  <a:schemeClr val="tx1"/>
                </a:solidFill>
              </a:rPr>
              <a:t>Dimension.member</a:t>
            </a:r>
            <a:endParaRPr lang="en-US" sz="1400" dirty="0">
              <a:solidFill>
                <a:schemeClr val="tx1"/>
              </a:solidFill>
            </a:endParaRPr>
          </a:p>
          <a:p>
            <a:pPr>
              <a:defRPr/>
            </a:pPr>
            <a:r>
              <a:rPr lang="en-US" sz="1400" dirty="0">
                <a:solidFill>
                  <a:srgbClr val="FFC000"/>
                </a:solidFill>
              </a:rPr>
              <a:t>[Time].[2010 JAN]</a:t>
            </a:r>
          </a:p>
          <a:p>
            <a:pPr marL="285750" indent="-285750">
              <a:buFont typeface="Arial" panose="020B0604020202020204" pitchFamily="34" charset="0"/>
              <a:buChar char="•"/>
              <a:defRPr/>
            </a:pPr>
            <a:r>
              <a:rPr lang="en-US" sz="1400" dirty="0">
                <a:solidFill>
                  <a:prstClr val="black"/>
                </a:solidFill>
              </a:rPr>
              <a:t>Colon ‘ : ‘ used to represent a series of members</a:t>
            </a:r>
          </a:p>
          <a:p>
            <a:pPr>
              <a:defRPr/>
            </a:pPr>
            <a:r>
              <a:rPr lang="en-US" sz="1400" dirty="0">
                <a:solidFill>
                  <a:srgbClr val="FFC000"/>
                </a:solidFill>
              </a:rPr>
              <a:t>([Time].[2010 JAN]:[Time].[2010 DEC])  </a:t>
            </a:r>
            <a:r>
              <a:rPr lang="ru-RU" dirty="0">
                <a:solidFill>
                  <a:srgbClr val="FFC000"/>
                </a:solidFill>
              </a:rPr>
              <a:t>-</a:t>
            </a:r>
            <a:r>
              <a:rPr lang="ru-RU" sz="1400" dirty="0">
                <a:solidFill>
                  <a:srgbClr val="0070C0"/>
                </a:solidFill>
              </a:rPr>
              <a:t> </a:t>
            </a:r>
            <a:r>
              <a:rPr lang="en-US" sz="1400" dirty="0">
                <a:solidFill>
                  <a:schemeClr val="tx1"/>
                </a:solidFill>
              </a:rPr>
              <a:t>all months from </a:t>
            </a:r>
            <a:r>
              <a:rPr lang="en-US" sz="1400" dirty="0" err="1">
                <a:solidFill>
                  <a:schemeClr val="tx1"/>
                </a:solidFill>
              </a:rPr>
              <a:t>jan</a:t>
            </a:r>
            <a:r>
              <a:rPr lang="en-US" sz="1400" dirty="0">
                <a:solidFill>
                  <a:schemeClr val="tx1"/>
                </a:solidFill>
              </a:rPr>
              <a:t> 2010 to </a:t>
            </a:r>
            <a:r>
              <a:rPr lang="en-US" sz="1400" dirty="0" err="1">
                <a:solidFill>
                  <a:schemeClr val="tx1"/>
                </a:solidFill>
              </a:rPr>
              <a:t>dec</a:t>
            </a:r>
            <a:r>
              <a:rPr lang="en-US" sz="1400" dirty="0">
                <a:solidFill>
                  <a:schemeClr val="tx1"/>
                </a:solidFill>
              </a:rPr>
              <a:t> 2010</a:t>
            </a:r>
          </a:p>
          <a:p>
            <a:pPr>
              <a:defRPr/>
            </a:pPr>
            <a:endParaRPr lang="en-US" sz="1600" dirty="0">
              <a:solidFill>
                <a:schemeClr val="tx1"/>
              </a:solidFill>
            </a:endParaRPr>
          </a:p>
          <a:p>
            <a:pPr>
              <a:defRPr/>
            </a:pPr>
            <a:r>
              <a:rPr lang="en-US" sz="1400" dirty="0">
                <a:solidFill>
                  <a:srgbClr val="0000FF"/>
                </a:solidFill>
              </a:rPr>
              <a:t>select</a:t>
            </a:r>
            <a:r>
              <a:rPr lang="en-US" sz="1400" dirty="0">
                <a:solidFill>
                  <a:prstClr val="black"/>
                </a:solidFill>
              </a:rPr>
              <a:t> </a:t>
            </a:r>
          </a:p>
          <a:p>
            <a:pPr>
              <a:defRPr/>
            </a:pPr>
            <a:r>
              <a:rPr lang="en-US" sz="1400" dirty="0">
                <a:solidFill>
                  <a:prstClr val="black"/>
                </a:solidFill>
              </a:rPr>
              <a:t>{[Account].[E4398:47]}</a:t>
            </a:r>
          </a:p>
          <a:p>
            <a:pPr>
              <a:defRPr/>
            </a:pPr>
            <a:r>
              <a:rPr lang="en-US" sz="1400" dirty="0">
                <a:solidFill>
                  <a:prstClr val="black"/>
                </a:solidFill>
              </a:rPr>
              <a:t> </a:t>
            </a:r>
            <a:r>
              <a:rPr lang="en-US" sz="1400" dirty="0">
                <a:solidFill>
                  <a:srgbClr val="0000FF"/>
                </a:solidFill>
              </a:rPr>
              <a:t>on</a:t>
            </a:r>
            <a:r>
              <a:rPr lang="en-US" sz="1400" dirty="0">
                <a:solidFill>
                  <a:prstClr val="black"/>
                </a:solidFill>
              </a:rPr>
              <a:t> 0,</a:t>
            </a:r>
          </a:p>
          <a:p>
            <a:pPr>
              <a:defRPr/>
            </a:pPr>
            <a:r>
              <a:rPr lang="en-US" sz="1400" dirty="0">
                <a:solidFill>
                  <a:prstClr val="black"/>
                </a:solidFill>
              </a:rPr>
              <a:t>{([Time].[2010 JAN]:[Time].[2010 DEC]) } </a:t>
            </a:r>
          </a:p>
          <a:p>
            <a:pPr>
              <a:defRPr/>
            </a:pPr>
            <a:r>
              <a:rPr lang="en-US" sz="1400" dirty="0">
                <a:solidFill>
                  <a:srgbClr val="0000FF"/>
                </a:solidFill>
              </a:rPr>
              <a:t>on</a:t>
            </a:r>
            <a:r>
              <a:rPr lang="en-US" sz="1400" dirty="0">
                <a:solidFill>
                  <a:prstClr val="black"/>
                </a:solidFill>
              </a:rPr>
              <a:t> 1</a:t>
            </a:r>
          </a:p>
          <a:p>
            <a:pPr>
              <a:defRPr/>
            </a:pPr>
            <a:r>
              <a:rPr lang="en-US" sz="1400" dirty="0">
                <a:solidFill>
                  <a:srgbClr val="0000FF"/>
                </a:solidFill>
              </a:rPr>
              <a:t>from</a:t>
            </a:r>
            <a:r>
              <a:rPr lang="en-US" sz="1400" dirty="0">
                <a:solidFill>
                  <a:prstClr val="black"/>
                </a:solidFill>
              </a:rPr>
              <a:t> [Cube REPORTING]</a:t>
            </a:r>
            <a:endParaRPr lang="en-US" sz="14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7651" name="Picture 2">
            <a:extLst>
              <a:ext uri="{FF2B5EF4-FFF2-40B4-BE49-F238E27FC236}">
                <a16:creationId xmlns:a16="http://schemas.microsoft.com/office/drawing/2014/main" id="{A22B80BB-1E8D-4D49-A507-EC8D15FF2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4070" y="1772174"/>
            <a:ext cx="14097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4B684DD3-4C31-495B-8105-5CB3B4EBB662}"/>
              </a:ext>
            </a:extLst>
          </p:cNvPr>
          <p:cNvSpPr>
            <a:spLocks noGrp="1"/>
          </p:cNvSpPr>
          <p:nvPr>
            <p:ph type="subTitle" idx="1"/>
          </p:nvPr>
        </p:nvSpPr>
        <p:spPr>
          <a:xfrm>
            <a:off x="1524001" y="714376"/>
            <a:ext cx="7150216" cy="4998527"/>
          </a:xfrm>
        </p:spPr>
        <p:txBody>
          <a:bodyPr rtlCol="0">
            <a:normAutofit/>
          </a:bodyPr>
          <a:lstStyle/>
          <a:p>
            <a:pPr>
              <a:defRPr/>
            </a:pPr>
            <a:r>
              <a:rPr lang="en-US" sz="1600" u="sng" dirty="0"/>
              <a:t>MDX query – the children function</a:t>
            </a:r>
          </a:p>
          <a:p>
            <a:pPr>
              <a:defRPr/>
            </a:pPr>
            <a:endParaRPr lang="en-US" sz="1400" dirty="0">
              <a:solidFill>
                <a:schemeClr val="tx1"/>
              </a:solidFill>
            </a:endParaRPr>
          </a:p>
          <a:p>
            <a:pPr>
              <a:defRPr/>
            </a:pPr>
            <a:r>
              <a:rPr lang="en-US" sz="1400" dirty="0">
                <a:solidFill>
                  <a:schemeClr val="tx1"/>
                </a:solidFill>
              </a:rPr>
              <a:t>.Children</a:t>
            </a:r>
          </a:p>
          <a:p>
            <a:pPr>
              <a:defRPr/>
            </a:pPr>
            <a:endParaRPr lang="en-US" sz="1400" dirty="0">
              <a:solidFill>
                <a:schemeClr val="tx1"/>
              </a:solidFill>
            </a:endParaRPr>
          </a:p>
          <a:p>
            <a:pPr>
              <a:defRPr/>
            </a:pPr>
            <a:r>
              <a:rPr lang="en-US" sz="1400" dirty="0">
                <a:solidFill>
                  <a:schemeClr val="tx1"/>
                </a:solidFill>
              </a:rPr>
              <a:t>-- used to express the children of a member </a:t>
            </a:r>
          </a:p>
          <a:p>
            <a:pPr>
              <a:defRPr/>
            </a:pPr>
            <a:endParaRPr lang="en-US" sz="1400" dirty="0">
              <a:solidFill>
                <a:schemeClr val="tx1"/>
              </a:solidFill>
            </a:endParaRPr>
          </a:p>
          <a:p>
            <a:pPr>
              <a:defRPr/>
            </a:pPr>
            <a:r>
              <a:rPr lang="en-US" sz="1400" dirty="0">
                <a:solidFill>
                  <a:schemeClr val="tx1"/>
                </a:solidFill>
              </a:rPr>
              <a:t>e.g. as per Time hierarchy – month is the child of quarter</a:t>
            </a:r>
          </a:p>
          <a:p>
            <a:pPr>
              <a:defRPr/>
            </a:pPr>
            <a:endParaRPr lang="en-US" sz="1400" dirty="0">
              <a:solidFill>
                <a:schemeClr val="tx1"/>
              </a:solidFill>
            </a:endParaRPr>
          </a:p>
          <a:p>
            <a:pPr>
              <a:defRPr/>
            </a:pPr>
            <a:endParaRPr lang="en-US" sz="1400" dirty="0"/>
          </a:p>
          <a:p>
            <a:pPr>
              <a:defRPr/>
            </a:pPr>
            <a:r>
              <a:rPr lang="en-US" sz="1400" dirty="0">
                <a:solidFill>
                  <a:srgbClr val="0000FF"/>
                </a:solidFill>
              </a:rPr>
              <a:t>select</a:t>
            </a:r>
            <a:r>
              <a:rPr lang="en-US" sz="1400" dirty="0">
                <a:solidFill>
                  <a:prstClr val="black"/>
                </a:solidFill>
              </a:rPr>
              <a:t> { Time.[2010 Quarter 1].</a:t>
            </a:r>
            <a:r>
              <a:rPr lang="en-US" sz="1400" dirty="0">
                <a:solidFill>
                  <a:srgbClr val="800000"/>
                </a:solidFill>
              </a:rPr>
              <a:t>children</a:t>
            </a:r>
            <a:r>
              <a:rPr lang="en-US" sz="1400" dirty="0">
                <a:solidFill>
                  <a:prstClr val="black"/>
                </a:solidFill>
              </a:rPr>
              <a:t> }</a:t>
            </a:r>
            <a:r>
              <a:rPr lang="en-US" sz="1400" dirty="0">
                <a:solidFill>
                  <a:srgbClr val="0000FF"/>
                </a:solidFill>
              </a:rPr>
              <a:t>on</a:t>
            </a:r>
            <a:r>
              <a:rPr lang="en-US" sz="1400" dirty="0">
                <a:solidFill>
                  <a:prstClr val="black"/>
                </a:solidFill>
              </a:rPr>
              <a:t> 0,</a:t>
            </a:r>
          </a:p>
          <a:p>
            <a:pPr>
              <a:defRPr/>
            </a:pPr>
            <a:r>
              <a:rPr lang="en-US" sz="1400" dirty="0">
                <a:solidFill>
                  <a:prstClr val="black"/>
                </a:solidFill>
              </a:rPr>
              <a:t>{[Account].[E4398:47]} </a:t>
            </a:r>
            <a:r>
              <a:rPr lang="en-US" sz="1400" dirty="0">
                <a:solidFill>
                  <a:srgbClr val="0000FF"/>
                </a:solidFill>
              </a:rPr>
              <a:t>on</a:t>
            </a:r>
            <a:r>
              <a:rPr lang="en-US" sz="1400" dirty="0">
                <a:solidFill>
                  <a:prstClr val="black"/>
                </a:solidFill>
              </a:rPr>
              <a:t> 1</a:t>
            </a:r>
          </a:p>
          <a:p>
            <a:pPr>
              <a:defRPr/>
            </a:pPr>
            <a:r>
              <a:rPr lang="en-US" sz="1400" dirty="0">
                <a:solidFill>
                  <a:srgbClr val="0000FF"/>
                </a:solidFill>
              </a:rPr>
              <a:t>from</a:t>
            </a:r>
            <a:r>
              <a:rPr lang="en-US" sz="1400" dirty="0">
                <a:solidFill>
                  <a:prstClr val="black"/>
                </a:solidFill>
              </a:rPr>
              <a:t> [Cube REPORTING]</a:t>
            </a:r>
          </a:p>
          <a:p>
            <a:pPr>
              <a:defRPr/>
            </a:pPr>
            <a:endParaRPr lang="en-US" sz="14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8675" name="Picture 2">
            <a:extLst>
              <a:ext uri="{FF2B5EF4-FFF2-40B4-BE49-F238E27FC236}">
                <a16:creationId xmlns:a16="http://schemas.microsoft.com/office/drawing/2014/main" id="{21144FED-AC75-42F3-8340-901AA022A0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9703" y="3429000"/>
            <a:ext cx="14859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52D014E1-CF7B-4B0D-ACD9-046FB0DE51A5}"/>
              </a:ext>
            </a:extLst>
          </p:cNvPr>
          <p:cNvSpPr>
            <a:spLocks noGrp="1"/>
          </p:cNvSpPr>
          <p:nvPr>
            <p:ph type="subTitle" idx="1"/>
          </p:nvPr>
        </p:nvSpPr>
        <p:spPr>
          <a:xfrm>
            <a:off x="1736520" y="581636"/>
            <a:ext cx="6593747" cy="5634606"/>
          </a:xfrm>
        </p:spPr>
        <p:txBody>
          <a:bodyPr rtlCol="0">
            <a:normAutofit/>
          </a:bodyPr>
          <a:lstStyle/>
          <a:p>
            <a:pPr>
              <a:defRPr/>
            </a:pPr>
            <a:r>
              <a:rPr lang="en-US" sz="1600" u="sng" dirty="0"/>
              <a:t>MDX query – the </a:t>
            </a:r>
            <a:r>
              <a:rPr lang="en-US" sz="1600" u="sng" dirty="0" err="1"/>
              <a:t>Descendatns</a:t>
            </a:r>
            <a:r>
              <a:rPr lang="en-US" sz="1600" u="sng" dirty="0"/>
              <a:t> function</a:t>
            </a:r>
          </a:p>
          <a:p>
            <a:pPr>
              <a:defRPr/>
            </a:pPr>
            <a:endParaRPr lang="en-US" sz="1400" dirty="0">
              <a:solidFill>
                <a:schemeClr val="tx1"/>
              </a:solidFill>
            </a:endParaRPr>
          </a:p>
          <a:p>
            <a:pPr>
              <a:defRPr/>
            </a:pPr>
            <a:r>
              <a:rPr lang="en-US" sz="1400" b="1" dirty="0">
                <a:solidFill>
                  <a:schemeClr val="tx1"/>
                </a:solidFill>
              </a:rPr>
              <a:t>Descendants (</a:t>
            </a:r>
            <a:r>
              <a:rPr lang="en-US" sz="1400" b="1" i="1" dirty="0">
                <a:solidFill>
                  <a:schemeClr val="tx1"/>
                </a:solidFill>
              </a:rPr>
              <a:t>member </a:t>
            </a:r>
            <a:r>
              <a:rPr lang="en-US" sz="1400" b="1" dirty="0">
                <a:solidFill>
                  <a:schemeClr val="tx1"/>
                </a:solidFill>
              </a:rPr>
              <a:t>[, [ </a:t>
            </a:r>
            <a:r>
              <a:rPr lang="en-US" sz="1400" b="1" i="1" dirty="0">
                <a:solidFill>
                  <a:schemeClr val="tx1"/>
                </a:solidFill>
              </a:rPr>
              <a:t>level </a:t>
            </a:r>
            <a:r>
              <a:rPr lang="en-US" sz="1400" b="1" dirty="0">
                <a:solidFill>
                  <a:schemeClr val="tx1"/>
                </a:solidFill>
              </a:rPr>
              <a:t>] [, </a:t>
            </a:r>
            <a:r>
              <a:rPr lang="en-US" sz="1400" b="1" i="1" dirty="0">
                <a:solidFill>
                  <a:schemeClr val="tx1"/>
                </a:solidFill>
              </a:rPr>
              <a:t>flag</a:t>
            </a:r>
            <a:r>
              <a:rPr lang="en-US" sz="1400" b="1" dirty="0">
                <a:solidFill>
                  <a:schemeClr val="tx1"/>
                </a:solidFill>
              </a:rPr>
              <a:t>]] )</a:t>
            </a:r>
          </a:p>
          <a:p>
            <a:pPr>
              <a:defRPr/>
            </a:pPr>
            <a:r>
              <a:rPr lang="en-US" sz="1400" dirty="0">
                <a:solidFill>
                  <a:schemeClr val="tx1"/>
                </a:solidFill>
              </a:rPr>
              <a:t>-- used to express the Descendant  of a </a:t>
            </a:r>
            <a:r>
              <a:rPr lang="en-US" sz="1400" i="1" dirty="0">
                <a:solidFill>
                  <a:schemeClr val="tx1"/>
                </a:solidFill>
              </a:rPr>
              <a:t>member </a:t>
            </a:r>
            <a:r>
              <a:rPr lang="en-US" sz="1400" dirty="0">
                <a:solidFill>
                  <a:schemeClr val="tx1"/>
                </a:solidFill>
              </a:rPr>
              <a:t>at a </a:t>
            </a:r>
            <a:r>
              <a:rPr lang="en-US" sz="1400" i="1" dirty="0">
                <a:solidFill>
                  <a:schemeClr val="tx1"/>
                </a:solidFill>
              </a:rPr>
              <a:t>level </a:t>
            </a:r>
          </a:p>
          <a:p>
            <a:pPr>
              <a:defRPr/>
            </a:pPr>
            <a:r>
              <a:rPr lang="en-US" sz="1400" dirty="0">
                <a:solidFill>
                  <a:schemeClr val="tx1"/>
                </a:solidFill>
              </a:rPr>
              <a:t>Flag allows display </a:t>
            </a:r>
          </a:p>
          <a:p>
            <a:pPr>
              <a:defRPr/>
            </a:pPr>
            <a:endParaRPr lang="en-US" sz="1100" dirty="0"/>
          </a:p>
          <a:p>
            <a:pPr>
              <a:defRPr/>
            </a:pPr>
            <a:r>
              <a:rPr lang="en-US" sz="1100" dirty="0">
                <a:solidFill>
                  <a:srgbClr val="0000FF"/>
                </a:solidFill>
              </a:rPr>
              <a:t>Select </a:t>
            </a:r>
            <a:r>
              <a:rPr lang="en-US" sz="1100" dirty="0">
                <a:solidFill>
                  <a:prstClr val="black"/>
                </a:solidFill>
              </a:rPr>
              <a:t>{[Account].[E4398:47]} </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 </a:t>
            </a:r>
          </a:p>
          <a:p>
            <a:pPr>
              <a:defRPr/>
            </a:pPr>
            <a:r>
              <a:rPr lang="en-US" sz="1100" dirty="0">
                <a:solidFill>
                  <a:srgbClr val="0000FF"/>
                </a:solidFill>
              </a:rPr>
              <a:t>descendants</a:t>
            </a:r>
            <a:r>
              <a:rPr lang="en-US" sz="1100" dirty="0">
                <a:solidFill>
                  <a:prstClr val="black"/>
                </a:solidFill>
              </a:rPr>
              <a:t>(Time.[2010],</a:t>
            </a:r>
            <a:r>
              <a:rPr lang="en-US" sz="1100" dirty="0" err="1">
                <a:solidFill>
                  <a:prstClr val="black"/>
                </a:solidFill>
              </a:rPr>
              <a:t>month,</a:t>
            </a:r>
            <a:r>
              <a:rPr lang="en-US" sz="1100" dirty="0" err="1">
                <a:solidFill>
                  <a:srgbClr val="0000FF"/>
                </a:solidFill>
              </a:rPr>
              <a:t>self</a:t>
            </a: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[Cube REPORTING]</a:t>
            </a:r>
          </a:p>
          <a:p>
            <a:pPr>
              <a:defRPr/>
            </a:pPr>
            <a:endParaRPr lang="en-US" sz="1100" dirty="0"/>
          </a:p>
          <a:p>
            <a:pPr>
              <a:defRPr/>
            </a:pPr>
            <a:r>
              <a:rPr lang="en-US" sz="1100" dirty="0">
                <a:solidFill>
                  <a:srgbClr val="0000FF"/>
                </a:solidFill>
              </a:rPr>
              <a:t>Select</a:t>
            </a:r>
            <a:r>
              <a:rPr lang="en-US" sz="1100" dirty="0">
                <a:solidFill>
                  <a:prstClr val="black"/>
                </a:solidFill>
              </a:rPr>
              <a:t> {[Account].[E4398:47]} </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 </a:t>
            </a:r>
          </a:p>
          <a:p>
            <a:pPr>
              <a:defRPr/>
            </a:pPr>
            <a:r>
              <a:rPr lang="en-US" sz="1100" dirty="0">
                <a:solidFill>
                  <a:srgbClr val="0000FF"/>
                </a:solidFill>
              </a:rPr>
              <a:t>descendants</a:t>
            </a:r>
            <a:r>
              <a:rPr lang="en-US" sz="1100" dirty="0">
                <a:solidFill>
                  <a:prstClr val="black"/>
                </a:solidFill>
              </a:rPr>
              <a:t>(Time.[2010],</a:t>
            </a:r>
            <a:r>
              <a:rPr lang="en-US" sz="1100" dirty="0" err="1">
                <a:solidFill>
                  <a:prstClr val="black"/>
                </a:solidFill>
              </a:rPr>
              <a:t>month,</a:t>
            </a:r>
            <a:r>
              <a:rPr lang="en-US" sz="1100" dirty="0" err="1">
                <a:solidFill>
                  <a:srgbClr val="0000FF"/>
                </a:solidFill>
              </a:rPr>
              <a:t>self_and_before</a:t>
            </a: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[Cube REPORTING]</a:t>
            </a:r>
            <a:endParaRPr lang="en-US" sz="11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9699" name="Picture 2">
            <a:extLst>
              <a:ext uri="{FF2B5EF4-FFF2-40B4-BE49-F238E27FC236}">
                <a16:creationId xmlns:a16="http://schemas.microsoft.com/office/drawing/2014/main" id="{ADEE7D10-2A7F-4BDE-851F-05DFD3DFC0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4040" y="2163660"/>
            <a:ext cx="13335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3">
            <a:extLst>
              <a:ext uri="{FF2B5EF4-FFF2-40B4-BE49-F238E27FC236}">
                <a16:creationId xmlns:a16="http://schemas.microsoft.com/office/drawing/2014/main" id="{85E07D1A-2769-4BF6-84AA-572098796E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1675" y="1895214"/>
            <a:ext cx="1543050" cy="366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D80B639B-D685-47CB-87D8-3CFA0446B5A3}"/>
              </a:ext>
            </a:extLst>
          </p:cNvPr>
          <p:cNvSpPr>
            <a:spLocks noGrp="1"/>
          </p:cNvSpPr>
          <p:nvPr>
            <p:ph type="subTitle" idx="1"/>
          </p:nvPr>
        </p:nvSpPr>
        <p:spPr>
          <a:xfrm>
            <a:off x="1711353" y="732638"/>
            <a:ext cx="7122253" cy="4468536"/>
          </a:xfrm>
        </p:spPr>
        <p:txBody>
          <a:bodyPr rtlCol="0">
            <a:normAutofit/>
          </a:bodyPr>
          <a:lstStyle/>
          <a:p>
            <a:pPr>
              <a:defRPr/>
            </a:pPr>
            <a:r>
              <a:rPr lang="en-US" sz="1600" u="sng" dirty="0"/>
              <a:t>Assignment -1</a:t>
            </a:r>
          </a:p>
          <a:p>
            <a:pPr>
              <a:defRPr/>
            </a:pPr>
            <a:endParaRPr lang="en-US" sz="1400" dirty="0">
              <a:solidFill>
                <a:schemeClr val="tx1"/>
              </a:solidFill>
            </a:endParaRPr>
          </a:p>
          <a:p>
            <a:pPr>
              <a:defRPr/>
            </a:pPr>
            <a:r>
              <a:rPr lang="en-US" sz="1400" dirty="0">
                <a:solidFill>
                  <a:schemeClr val="tx1"/>
                </a:solidFill>
              </a:rPr>
              <a:t>Assume the following Dimensions : </a:t>
            </a:r>
          </a:p>
          <a:p>
            <a:pPr>
              <a:defRPr/>
            </a:pPr>
            <a:r>
              <a:rPr lang="en-US" sz="1400" dirty="0">
                <a:solidFill>
                  <a:schemeClr val="tx1"/>
                </a:solidFill>
              </a:rPr>
              <a:t>Time  :  Year &lt;- Quarter &lt;- Month &lt;- Day </a:t>
            </a:r>
          </a:p>
          <a:p>
            <a:pPr>
              <a:defRPr/>
            </a:pPr>
            <a:r>
              <a:rPr lang="en-US" sz="1400" dirty="0">
                <a:solidFill>
                  <a:schemeClr val="tx1"/>
                </a:solidFill>
              </a:rPr>
              <a:t>Product :  Dollar Sales, Unit Sales </a:t>
            </a:r>
          </a:p>
          <a:p>
            <a:pPr>
              <a:defRPr/>
            </a:pPr>
            <a:r>
              <a:rPr lang="en-US" sz="1400" dirty="0">
                <a:solidFill>
                  <a:schemeClr val="tx1"/>
                </a:solidFill>
              </a:rPr>
              <a:t>Geo : country &lt;- state &lt;- city </a:t>
            </a:r>
          </a:p>
          <a:p>
            <a:pPr>
              <a:defRPr/>
            </a:pPr>
            <a:endParaRPr lang="en-US" sz="1400" dirty="0">
              <a:solidFill>
                <a:schemeClr val="tx1"/>
              </a:solidFill>
            </a:endParaRPr>
          </a:p>
          <a:p>
            <a:pPr>
              <a:defRPr/>
            </a:pPr>
            <a:endParaRPr lang="en-US" sz="1400" dirty="0">
              <a:solidFill>
                <a:schemeClr val="tx1"/>
              </a:solidFill>
            </a:endParaRPr>
          </a:p>
          <a:p>
            <a:pPr>
              <a:defRPr/>
            </a:pPr>
            <a:endParaRPr lang="en-US" sz="14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B82D689E-5B1D-4656-9DAB-E8656163AE7A}"/>
              </a:ext>
            </a:extLst>
          </p:cNvPr>
          <p:cNvSpPr>
            <a:spLocks noGrp="1"/>
          </p:cNvSpPr>
          <p:nvPr>
            <p:ph type="subTitle" idx="1"/>
          </p:nvPr>
        </p:nvSpPr>
        <p:spPr>
          <a:xfrm>
            <a:off x="1457588" y="604750"/>
            <a:ext cx="8047139" cy="5712159"/>
          </a:xfrm>
        </p:spPr>
        <p:txBody>
          <a:bodyPr rtlCol="0">
            <a:normAutofit fontScale="47500" lnSpcReduction="20000"/>
          </a:bodyPr>
          <a:lstStyle/>
          <a:p>
            <a:pPr>
              <a:defRPr/>
            </a:pPr>
            <a:endParaRPr lang="ru-RU" sz="2000" u="sng" dirty="0"/>
          </a:p>
          <a:p>
            <a:pPr>
              <a:defRPr/>
            </a:pPr>
            <a:r>
              <a:rPr lang="en-US" sz="2000" u="sng" dirty="0"/>
              <a:t>Cross joins</a:t>
            </a:r>
          </a:p>
          <a:p>
            <a:pPr>
              <a:defRPr/>
            </a:pPr>
            <a:r>
              <a:rPr lang="en-US" sz="2000" b="1" u="sng" dirty="0">
                <a:solidFill>
                  <a:schemeClr val="tx1"/>
                </a:solidFill>
              </a:rPr>
              <a:t>Concept : </a:t>
            </a:r>
          </a:p>
          <a:p>
            <a:pPr>
              <a:defRPr/>
            </a:pPr>
            <a:r>
              <a:rPr lang="en-US" sz="2000" dirty="0">
                <a:solidFill>
                  <a:schemeClr val="tx1"/>
                </a:solidFill>
              </a:rPr>
              <a:t>Two Sets - A ,B</a:t>
            </a:r>
          </a:p>
          <a:p>
            <a:pPr>
              <a:defRPr/>
            </a:pPr>
            <a:r>
              <a:rPr lang="en-US" sz="2000" dirty="0">
                <a:solidFill>
                  <a:schemeClr val="tx1"/>
                </a:solidFill>
              </a:rPr>
              <a:t>A = {1,2,3}	B = {</a:t>
            </a:r>
            <a:r>
              <a:rPr lang="en-US" sz="2000" dirty="0" err="1">
                <a:solidFill>
                  <a:schemeClr val="tx1"/>
                </a:solidFill>
              </a:rPr>
              <a:t>x,y</a:t>
            </a:r>
            <a:r>
              <a:rPr lang="en-US" sz="2000" dirty="0">
                <a:solidFill>
                  <a:schemeClr val="tx1"/>
                </a:solidFill>
              </a:rPr>
              <a:t>}</a:t>
            </a:r>
          </a:p>
          <a:p>
            <a:pPr>
              <a:defRPr/>
            </a:pPr>
            <a:r>
              <a:rPr lang="en-US" sz="2000" dirty="0">
                <a:solidFill>
                  <a:schemeClr val="tx1"/>
                </a:solidFill>
              </a:rPr>
              <a:t>Cross join </a:t>
            </a:r>
            <a:r>
              <a:rPr lang="en-US" sz="2000" dirty="0" err="1">
                <a:solidFill>
                  <a:schemeClr val="tx1"/>
                </a:solidFill>
              </a:rPr>
              <a:t>AxB</a:t>
            </a:r>
            <a:endParaRPr lang="en-US" sz="2000" dirty="0">
              <a:solidFill>
                <a:schemeClr val="tx1"/>
              </a:solidFill>
            </a:endParaRPr>
          </a:p>
          <a:p>
            <a:pPr>
              <a:defRPr/>
            </a:pPr>
            <a:r>
              <a:rPr lang="en-US" sz="2000" dirty="0" err="1">
                <a:solidFill>
                  <a:schemeClr val="tx1"/>
                </a:solidFill>
              </a:rPr>
              <a:t>AxB</a:t>
            </a:r>
            <a:r>
              <a:rPr lang="en-US" sz="2000" dirty="0">
                <a:solidFill>
                  <a:schemeClr val="tx1"/>
                </a:solidFill>
              </a:rPr>
              <a:t> = { (1,x), (2,x), (3,x), (1,y), (2,y), (3,y),}</a:t>
            </a:r>
          </a:p>
          <a:p>
            <a:pPr>
              <a:defRPr/>
            </a:pPr>
            <a:endParaRPr lang="en-US" sz="2000" u="sng" dirty="0">
              <a:solidFill>
                <a:schemeClr val="tx1"/>
              </a:solidFill>
            </a:endParaRPr>
          </a:p>
          <a:p>
            <a:pPr>
              <a:defRPr/>
            </a:pPr>
            <a:r>
              <a:rPr lang="en-US" sz="2000" u="sng" dirty="0">
                <a:solidFill>
                  <a:schemeClr val="tx1"/>
                </a:solidFill>
              </a:rPr>
              <a:t>Planned GSV for 2 accounts for 3 months -- </a:t>
            </a:r>
            <a:endParaRPr lang="en-US" sz="2000" u="sng" dirty="0"/>
          </a:p>
          <a:p>
            <a:pPr>
              <a:defRPr/>
            </a:pPr>
            <a:r>
              <a:rPr lang="en-US" sz="2000" dirty="0">
                <a:solidFill>
                  <a:srgbClr val="0000FF"/>
                </a:solidFill>
              </a:rPr>
              <a:t>select</a:t>
            </a:r>
            <a:r>
              <a:rPr lang="en-US" sz="2000" dirty="0">
                <a:solidFill>
                  <a:prstClr val="black"/>
                </a:solidFill>
              </a:rPr>
              <a:t> </a:t>
            </a:r>
          </a:p>
          <a:p>
            <a:pPr>
              <a:defRPr/>
            </a:pPr>
            <a:r>
              <a:rPr lang="en-US" sz="2000" dirty="0">
                <a:solidFill>
                  <a:prstClr val="black"/>
                </a:solidFill>
              </a:rPr>
              <a:t>{</a:t>
            </a:r>
          </a:p>
          <a:p>
            <a:pPr>
              <a:defRPr/>
            </a:pPr>
            <a:r>
              <a:rPr lang="en-US" sz="2000" dirty="0">
                <a:solidFill>
                  <a:prstClr val="black"/>
                </a:solidFill>
              </a:rPr>
              <a:t>(account.[Account Code].[E4098:47]),</a:t>
            </a:r>
          </a:p>
          <a:p>
            <a:pPr>
              <a:defRPr/>
            </a:pPr>
            <a:r>
              <a:rPr lang="en-US" sz="2000" dirty="0">
                <a:solidFill>
                  <a:prstClr val="black"/>
                </a:solidFill>
              </a:rPr>
              <a:t>(account.[Account Code].[E4400:47])</a:t>
            </a:r>
          </a:p>
          <a:p>
            <a:pPr>
              <a:defRPr/>
            </a:pPr>
            <a:r>
              <a:rPr lang="en-US" sz="2000" dirty="0">
                <a:solidFill>
                  <a:prstClr val="black"/>
                </a:solidFill>
              </a:rPr>
              <a:t>}</a:t>
            </a:r>
          </a:p>
          <a:p>
            <a:pPr>
              <a:defRPr/>
            </a:pPr>
            <a:r>
              <a:rPr lang="en-US" sz="2000" dirty="0">
                <a:solidFill>
                  <a:prstClr val="black"/>
                </a:solidFill>
              </a:rPr>
              <a:t>*  </a:t>
            </a:r>
            <a:r>
              <a:rPr lang="en-US" sz="2000" dirty="0">
                <a:solidFill>
                  <a:srgbClr val="FFC000"/>
                </a:solidFill>
              </a:rPr>
              <a:t>-- cross join </a:t>
            </a:r>
          </a:p>
          <a:p>
            <a:pPr>
              <a:defRPr/>
            </a:pPr>
            <a:r>
              <a:rPr lang="en-US" sz="2000" dirty="0">
                <a:solidFill>
                  <a:prstClr val="black"/>
                </a:solidFill>
              </a:rPr>
              <a:t>{</a:t>
            </a:r>
          </a:p>
          <a:p>
            <a:pPr>
              <a:defRPr/>
            </a:pPr>
            <a:r>
              <a:rPr lang="en-US" sz="2000" dirty="0">
                <a:solidFill>
                  <a:prstClr val="black"/>
                </a:solidFill>
              </a:rPr>
              <a:t>time.[2010 JAN] : time.[2010 MAR] </a:t>
            </a:r>
          </a:p>
          <a:p>
            <a:pPr>
              <a:defRPr/>
            </a:pPr>
            <a:r>
              <a:rPr lang="en-US" sz="2000" dirty="0">
                <a:solidFill>
                  <a:prstClr val="black"/>
                </a:solidFill>
              </a:rPr>
              <a:t>}</a:t>
            </a:r>
          </a:p>
          <a:p>
            <a:pPr>
              <a:defRPr/>
            </a:pPr>
            <a:r>
              <a:rPr lang="en-US" sz="2000" dirty="0">
                <a:solidFill>
                  <a:prstClr val="black"/>
                </a:solidFill>
              </a:rPr>
              <a:t> </a:t>
            </a:r>
            <a:r>
              <a:rPr lang="en-US" sz="2000" dirty="0">
                <a:solidFill>
                  <a:srgbClr val="0000FF"/>
                </a:solidFill>
              </a:rPr>
              <a:t>on</a:t>
            </a:r>
            <a:r>
              <a:rPr lang="en-US" sz="2000" dirty="0">
                <a:solidFill>
                  <a:prstClr val="black"/>
                </a:solidFill>
              </a:rPr>
              <a:t> 0,</a:t>
            </a:r>
          </a:p>
          <a:p>
            <a:pPr>
              <a:defRPr/>
            </a:pPr>
            <a:r>
              <a:rPr lang="en-US" sz="2000" dirty="0">
                <a:solidFill>
                  <a:prstClr val="black"/>
                </a:solidFill>
              </a:rPr>
              <a:t>{</a:t>
            </a:r>
          </a:p>
          <a:p>
            <a:pPr>
              <a:defRPr/>
            </a:pPr>
            <a:r>
              <a:rPr lang="en-US" sz="2000" dirty="0">
                <a:solidFill>
                  <a:prstClr val="black"/>
                </a:solidFill>
              </a:rPr>
              <a:t>[Measures].[Planned GSV]</a:t>
            </a:r>
          </a:p>
          <a:p>
            <a:pPr>
              <a:defRPr/>
            </a:pPr>
            <a:r>
              <a:rPr lang="en-US" sz="2000" dirty="0">
                <a:solidFill>
                  <a:prstClr val="black"/>
                </a:solidFill>
              </a:rPr>
              <a:t>}</a:t>
            </a:r>
            <a:r>
              <a:rPr lang="en-US" sz="2000" dirty="0">
                <a:solidFill>
                  <a:srgbClr val="0000FF"/>
                </a:solidFill>
              </a:rPr>
              <a:t>on</a:t>
            </a:r>
            <a:r>
              <a:rPr lang="en-US" sz="2000" dirty="0">
                <a:solidFill>
                  <a:prstClr val="black"/>
                </a:solidFill>
              </a:rPr>
              <a:t> 1</a:t>
            </a:r>
          </a:p>
          <a:p>
            <a:pPr>
              <a:defRPr/>
            </a:pPr>
            <a:r>
              <a:rPr lang="en-US" sz="2000" dirty="0">
                <a:solidFill>
                  <a:srgbClr val="0000FF"/>
                </a:solidFill>
              </a:rPr>
              <a:t>from</a:t>
            </a:r>
            <a:r>
              <a:rPr lang="en-US" sz="2000" dirty="0">
                <a:solidFill>
                  <a:prstClr val="black"/>
                </a:solidFill>
              </a:rPr>
              <a:t> </a:t>
            </a:r>
          </a:p>
          <a:p>
            <a:pPr>
              <a:defRPr/>
            </a:pPr>
            <a:r>
              <a:rPr lang="en-US" sz="2000" dirty="0">
                <a:solidFill>
                  <a:prstClr val="black"/>
                </a:solidFill>
              </a:rPr>
              <a:t>[Cube REPORTING]</a:t>
            </a:r>
            <a:endParaRPr lang="en-US" sz="20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1747" name="Picture 2">
            <a:extLst>
              <a:ext uri="{FF2B5EF4-FFF2-40B4-BE49-F238E27FC236}">
                <a16:creationId xmlns:a16="http://schemas.microsoft.com/office/drawing/2014/main" id="{20E5F2DE-057D-4EEE-807F-35461086EC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6431" y="4396005"/>
            <a:ext cx="44577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841A4637-A6ED-44DA-B47E-F9861AF3921C}"/>
              </a:ext>
            </a:extLst>
          </p:cNvPr>
          <p:cNvSpPr>
            <a:spLocks noGrp="1"/>
          </p:cNvSpPr>
          <p:nvPr>
            <p:ph type="subTitle" idx="1"/>
          </p:nvPr>
        </p:nvSpPr>
        <p:spPr>
          <a:xfrm>
            <a:off x="1006679" y="587228"/>
            <a:ext cx="7222921" cy="5661171"/>
          </a:xfrm>
        </p:spPr>
        <p:txBody>
          <a:bodyPr rtlCol="0">
            <a:normAutofit/>
          </a:bodyPr>
          <a:lstStyle/>
          <a:p>
            <a:pPr>
              <a:defRPr/>
            </a:pPr>
            <a:r>
              <a:rPr lang="en-US" sz="1600" u="sng" dirty="0"/>
              <a:t>Filter </a:t>
            </a:r>
          </a:p>
          <a:p>
            <a:pPr>
              <a:defRPr/>
            </a:pPr>
            <a:endParaRPr lang="en-US" sz="1400" dirty="0">
              <a:solidFill>
                <a:schemeClr val="tx1"/>
              </a:solidFill>
            </a:endParaRPr>
          </a:p>
          <a:p>
            <a:pPr>
              <a:defRPr/>
            </a:pPr>
            <a:r>
              <a:rPr lang="en-US" sz="1400" b="1" u="sng" dirty="0">
                <a:solidFill>
                  <a:schemeClr val="tx1"/>
                </a:solidFill>
              </a:rPr>
              <a:t>Concept : </a:t>
            </a:r>
          </a:p>
          <a:p>
            <a:pPr>
              <a:defRPr/>
            </a:pPr>
            <a:r>
              <a:rPr lang="en-US" sz="1400" i="1" dirty="0">
                <a:solidFill>
                  <a:schemeClr val="tx1"/>
                </a:solidFill>
              </a:rPr>
              <a:t>Filter  ( Set , Expression )</a:t>
            </a:r>
          </a:p>
          <a:p>
            <a:pPr>
              <a:defRPr/>
            </a:pPr>
            <a:r>
              <a:rPr lang="en-US" sz="1400" u="sng" dirty="0">
                <a:solidFill>
                  <a:schemeClr val="tx1"/>
                </a:solidFill>
              </a:rPr>
              <a:t>Accounts which have more than GSV</a:t>
            </a:r>
            <a:endParaRPr lang="en-US" sz="1400" u="sng" dirty="0"/>
          </a:p>
          <a:p>
            <a:pPr>
              <a:defRPr/>
            </a:pPr>
            <a:endParaRPr lang="en-US" sz="1400" dirty="0"/>
          </a:p>
          <a:p>
            <a:pPr>
              <a:defRPr/>
            </a:pPr>
            <a:r>
              <a:rPr lang="en-US" sz="1100" dirty="0">
                <a:solidFill>
                  <a:srgbClr val="0000FF"/>
                </a:solidFill>
              </a:rPr>
              <a:t>select</a:t>
            </a:r>
            <a:r>
              <a:rPr lang="en-US" sz="1100" dirty="0">
                <a:solidFill>
                  <a:prstClr val="black"/>
                </a:solidFill>
              </a:rPr>
              <a:t> </a:t>
            </a:r>
          </a:p>
          <a:p>
            <a:pPr>
              <a:defRPr/>
            </a:pPr>
            <a:r>
              <a:rPr lang="en-US" sz="1100" dirty="0">
                <a:solidFill>
                  <a:srgbClr val="800000"/>
                </a:solidFill>
              </a:rPr>
              <a:t>filter</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a:t>
            </a:r>
            <a:r>
              <a:rPr lang="en-US" sz="1100" dirty="0">
                <a:solidFill>
                  <a:srgbClr val="0000FF"/>
                </a:solidFill>
              </a:rPr>
              <a:t>members</a:t>
            </a:r>
            <a:r>
              <a:rPr lang="en-US" sz="1100" dirty="0">
                <a:solidFill>
                  <a:prstClr val="black"/>
                </a:solidFill>
              </a:rPr>
              <a:t>),</a:t>
            </a:r>
          </a:p>
          <a:p>
            <a:pPr>
              <a:defRPr/>
            </a:pPr>
            <a:r>
              <a:rPr lang="en-US" sz="1100" dirty="0">
                <a:solidFill>
                  <a:prstClr val="black"/>
                </a:solidFill>
              </a:rPr>
              <a:t>[Measures].[Planned GSV] &gt; 10000000</a:t>
            </a:r>
          </a:p>
          <a:p>
            <a:pPr>
              <a:defRPr/>
            </a:pP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a:t>
            </a:r>
          </a:p>
          <a:p>
            <a:pPr>
              <a:defRPr/>
            </a:pPr>
            <a:r>
              <a:rPr lang="en-US" sz="1100" dirty="0">
                <a:solidFill>
                  <a:prstClr val="black"/>
                </a:solidFill>
              </a:rPr>
              <a:t>[Measures].[Planned GSV] </a:t>
            </a:r>
          </a:p>
          <a:p>
            <a:pPr>
              <a:defRPr/>
            </a:pPr>
            <a:r>
              <a:rPr lang="en-US" sz="1100" dirty="0">
                <a:solidFill>
                  <a:prstClr val="black"/>
                </a:solidFill>
              </a:rPr>
              <a:t>}</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a:t>
            </a:r>
          </a:p>
          <a:p>
            <a:pPr>
              <a:defRPr/>
            </a:pPr>
            <a:r>
              <a:rPr lang="en-US" sz="1100" dirty="0">
                <a:solidFill>
                  <a:prstClr val="black"/>
                </a:solidFill>
              </a:rPr>
              <a:t>[Cube REPORTING]</a:t>
            </a: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2771" name="Picture 2">
            <a:extLst>
              <a:ext uri="{FF2B5EF4-FFF2-40B4-BE49-F238E27FC236}">
                <a16:creationId xmlns:a16="http://schemas.microsoft.com/office/drawing/2014/main" id="{DE02376C-7341-4BA8-85E8-63C3690193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1" y="5129214"/>
            <a:ext cx="648652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9CFBD17F-3F54-403D-96BD-25353FD1BB6D}"/>
              </a:ext>
            </a:extLst>
          </p:cNvPr>
          <p:cNvCxnSpPr/>
          <p:nvPr/>
        </p:nvCxnSpPr>
        <p:spPr>
          <a:xfrm flipH="1">
            <a:off x="3803009" y="2058653"/>
            <a:ext cx="3429000" cy="1219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DA890F-C5F5-42C8-B2FB-982E67BAADD3}"/>
              </a:ext>
            </a:extLst>
          </p:cNvPr>
          <p:cNvSpPr txBox="1">
            <a:spLocks noChangeArrowheads="1"/>
          </p:cNvSpPr>
          <p:nvPr/>
        </p:nvSpPr>
        <p:spPr bwMode="auto">
          <a:xfrm>
            <a:off x="7280596" y="1728786"/>
            <a:ext cx="14478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solidFill>
                  <a:srgbClr val="0000FF"/>
                </a:solidFill>
              </a:rPr>
              <a:t>.members </a:t>
            </a:r>
            <a:r>
              <a:rPr lang="en-US" altLang="ru-RU" sz="1100" dirty="0"/>
              <a:t>gives all members of that level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D4B8704B-C0F1-4983-91E7-F0F6D6E1DF45}"/>
              </a:ext>
            </a:extLst>
          </p:cNvPr>
          <p:cNvSpPr>
            <a:spLocks noGrp="1"/>
          </p:cNvSpPr>
          <p:nvPr>
            <p:ph type="subTitle" idx="1"/>
          </p:nvPr>
        </p:nvSpPr>
        <p:spPr>
          <a:xfrm>
            <a:off x="1300293" y="573247"/>
            <a:ext cx="6686025" cy="5693329"/>
          </a:xfrm>
        </p:spPr>
        <p:txBody>
          <a:bodyPr rtlCol="0">
            <a:normAutofit/>
          </a:bodyPr>
          <a:lstStyle/>
          <a:p>
            <a:pPr>
              <a:defRPr/>
            </a:pPr>
            <a:r>
              <a:rPr lang="en-US" sz="1600" u="sng" dirty="0"/>
              <a:t>Filter </a:t>
            </a:r>
          </a:p>
          <a:p>
            <a:pPr>
              <a:defRPr/>
            </a:pPr>
            <a:endParaRPr lang="en-US" sz="1400" dirty="0">
              <a:solidFill>
                <a:schemeClr val="tx1"/>
              </a:solidFill>
            </a:endParaRPr>
          </a:p>
          <a:p>
            <a:pPr>
              <a:defRPr/>
            </a:pPr>
            <a:r>
              <a:rPr lang="en-US" sz="1600" b="1" dirty="0">
                <a:solidFill>
                  <a:schemeClr val="tx1"/>
                </a:solidFill>
              </a:rPr>
              <a:t>What is the meaning of this ?</a:t>
            </a:r>
          </a:p>
          <a:p>
            <a:pPr>
              <a:defRPr/>
            </a:pPr>
            <a:r>
              <a:rPr lang="en-US" sz="1200" dirty="0">
                <a:solidFill>
                  <a:srgbClr val="0000FF"/>
                </a:solidFill>
              </a:rPr>
              <a:t>elect</a:t>
            </a:r>
            <a:r>
              <a:rPr lang="en-US" sz="1200" dirty="0">
                <a:solidFill>
                  <a:prstClr val="black"/>
                </a:solidFill>
              </a:rPr>
              <a:t> </a:t>
            </a:r>
          </a:p>
          <a:p>
            <a:pPr>
              <a:defRPr/>
            </a:pPr>
            <a:r>
              <a:rPr lang="en-US" sz="1200" dirty="0">
                <a:solidFill>
                  <a:srgbClr val="800000"/>
                </a:solidFill>
              </a:rPr>
              <a:t>filter</a:t>
            </a:r>
            <a:r>
              <a:rPr lang="en-US" sz="1200" dirty="0">
                <a:solidFill>
                  <a:prstClr val="black"/>
                </a:solidFill>
              </a:rPr>
              <a:t> </a:t>
            </a:r>
          </a:p>
          <a:p>
            <a:pPr>
              <a:defRPr/>
            </a:pPr>
            <a:r>
              <a:rPr lang="en-US" sz="1200" dirty="0">
                <a:solidFill>
                  <a:prstClr val="black"/>
                </a:solidFill>
              </a:rPr>
              <a:t>(</a:t>
            </a:r>
          </a:p>
          <a:p>
            <a:pPr>
              <a:defRPr/>
            </a:pPr>
            <a:r>
              <a:rPr lang="en-US" sz="1200" dirty="0">
                <a:solidFill>
                  <a:prstClr val="black"/>
                </a:solidFill>
              </a:rPr>
              <a:t>(account.[Account Code].</a:t>
            </a:r>
            <a:r>
              <a:rPr lang="en-US" sz="1200" dirty="0">
                <a:solidFill>
                  <a:srgbClr val="0000FF"/>
                </a:solidFill>
              </a:rPr>
              <a:t>members</a:t>
            </a:r>
            <a:r>
              <a:rPr lang="en-US" sz="1200" dirty="0">
                <a:solidFill>
                  <a:prstClr val="black"/>
                </a:solidFill>
              </a:rPr>
              <a:t>),</a:t>
            </a:r>
          </a:p>
          <a:p>
            <a:pPr>
              <a:defRPr/>
            </a:pPr>
            <a:r>
              <a:rPr lang="en-US" sz="1200" dirty="0">
                <a:solidFill>
                  <a:prstClr val="black"/>
                </a:solidFill>
              </a:rPr>
              <a:t>([Measures].[Planned GSV] ) &gt; 10000000</a:t>
            </a:r>
          </a:p>
          <a:p>
            <a:pPr>
              <a:defRPr/>
            </a:pPr>
            <a:r>
              <a:rPr lang="en-US" sz="1200" dirty="0">
                <a:solidFill>
                  <a:prstClr val="black"/>
                </a:solidFill>
              </a:rPr>
              <a:t>)*  </a:t>
            </a:r>
            <a:r>
              <a:rPr lang="en-US" sz="1200" dirty="0">
                <a:solidFill>
                  <a:srgbClr val="FFC000"/>
                </a:solidFill>
              </a:rPr>
              <a:t>-- cross join </a:t>
            </a:r>
          </a:p>
          <a:p>
            <a:pPr>
              <a:defRPr/>
            </a:pPr>
            <a:r>
              <a:rPr lang="en-US" sz="1200" dirty="0">
                <a:solidFill>
                  <a:prstClr val="black"/>
                </a:solidFill>
              </a:rPr>
              <a:t>{</a:t>
            </a:r>
          </a:p>
          <a:p>
            <a:pPr>
              <a:defRPr/>
            </a:pPr>
            <a:r>
              <a:rPr lang="en-US" sz="1200" dirty="0">
                <a:solidFill>
                  <a:prstClr val="black"/>
                </a:solidFill>
              </a:rPr>
              <a:t>time.[2010 JAN] : time.[2010 MAR] </a:t>
            </a:r>
          </a:p>
          <a:p>
            <a:pPr>
              <a:defRPr/>
            </a:pPr>
            <a:r>
              <a:rPr lang="en-US" sz="1200" dirty="0">
                <a:solidFill>
                  <a:prstClr val="black"/>
                </a:solidFill>
              </a:rPr>
              <a:t>}</a:t>
            </a:r>
          </a:p>
          <a:p>
            <a:pPr>
              <a:defRPr/>
            </a:pPr>
            <a:r>
              <a:rPr lang="en-US" sz="1200" dirty="0">
                <a:solidFill>
                  <a:prstClr val="black"/>
                </a:solidFill>
              </a:rPr>
              <a:t> </a:t>
            </a:r>
            <a:r>
              <a:rPr lang="en-US" sz="1200" dirty="0">
                <a:solidFill>
                  <a:srgbClr val="0000FF"/>
                </a:solidFill>
              </a:rPr>
              <a:t>on</a:t>
            </a:r>
            <a:r>
              <a:rPr lang="en-US" sz="1200" dirty="0">
                <a:solidFill>
                  <a:prstClr val="black"/>
                </a:solidFill>
              </a:rPr>
              <a:t> 0,</a:t>
            </a:r>
          </a:p>
          <a:p>
            <a:pPr>
              <a:defRPr/>
            </a:pPr>
            <a:r>
              <a:rPr lang="en-US" sz="1200" dirty="0">
                <a:solidFill>
                  <a:prstClr val="black"/>
                </a:solidFill>
              </a:rPr>
              <a:t>{</a:t>
            </a:r>
          </a:p>
          <a:p>
            <a:pPr>
              <a:defRPr/>
            </a:pPr>
            <a:r>
              <a:rPr lang="en-US" sz="1200" dirty="0">
                <a:solidFill>
                  <a:prstClr val="black"/>
                </a:solidFill>
              </a:rPr>
              <a:t>[Measures].[Planned GSV] </a:t>
            </a:r>
          </a:p>
          <a:p>
            <a:pPr>
              <a:defRPr/>
            </a:pPr>
            <a:r>
              <a:rPr lang="en-US" sz="1200" dirty="0">
                <a:solidFill>
                  <a:prstClr val="black"/>
                </a:solidFill>
              </a:rPr>
              <a:t>}</a:t>
            </a:r>
            <a:r>
              <a:rPr lang="en-US" sz="1200" dirty="0">
                <a:solidFill>
                  <a:srgbClr val="0000FF"/>
                </a:solidFill>
              </a:rPr>
              <a:t>on</a:t>
            </a:r>
            <a:r>
              <a:rPr lang="en-US" sz="1200" dirty="0">
                <a:solidFill>
                  <a:prstClr val="black"/>
                </a:solidFill>
              </a:rPr>
              <a:t> 1</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endParaRPr lang="en-US" sz="12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3795" name="Picture 2">
            <a:extLst>
              <a:ext uri="{FF2B5EF4-FFF2-40B4-BE49-F238E27FC236}">
                <a16:creationId xmlns:a16="http://schemas.microsoft.com/office/drawing/2014/main" id="{551AF42B-EBC8-4DC6-BFCE-D416CB5AA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7270" y="4185408"/>
            <a:ext cx="850582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158160-DC8D-45D9-943D-935BFBCD8397}"/>
              </a:ext>
            </a:extLst>
          </p:cNvPr>
          <p:cNvSpPr>
            <a:spLocks noGrp="1"/>
          </p:cNvSpPr>
          <p:nvPr>
            <p:ph type="title"/>
          </p:nvPr>
        </p:nvSpPr>
        <p:spPr>
          <a:xfrm>
            <a:off x="962205" y="838900"/>
            <a:ext cx="9905998" cy="616591"/>
          </a:xfrm>
        </p:spPr>
        <p:txBody>
          <a:bodyPr/>
          <a:lstStyle/>
          <a:p>
            <a:pPr algn="ctr"/>
            <a:r>
              <a:rPr lang="en-US" dirty="0">
                <a:solidFill>
                  <a:srgbClr val="FFC000"/>
                </a:solidFill>
              </a:rPr>
              <a:t>Creating </a:t>
            </a:r>
            <a:r>
              <a:rPr lang="en-US" dirty="0" err="1">
                <a:solidFill>
                  <a:srgbClr val="FFC000"/>
                </a:solidFill>
              </a:rPr>
              <a:t>olap</a:t>
            </a:r>
            <a:r>
              <a:rPr lang="en-US" dirty="0">
                <a:solidFill>
                  <a:srgbClr val="FFC000"/>
                </a:solidFill>
              </a:rPr>
              <a:t> cubes</a:t>
            </a:r>
            <a:endParaRPr lang="ru-RU" dirty="0">
              <a:solidFill>
                <a:srgbClr val="FFC000"/>
              </a:solidFill>
            </a:endParaRPr>
          </a:p>
        </p:txBody>
      </p:sp>
      <p:sp>
        <p:nvSpPr>
          <p:cNvPr id="3" name="Объект 2">
            <a:extLst>
              <a:ext uri="{FF2B5EF4-FFF2-40B4-BE49-F238E27FC236}">
                <a16:creationId xmlns:a16="http://schemas.microsoft.com/office/drawing/2014/main" id="{12F4A0A4-E45E-495D-9BBA-84F93F55D0D3}"/>
              </a:ext>
            </a:extLst>
          </p:cNvPr>
          <p:cNvSpPr>
            <a:spLocks noGrp="1"/>
          </p:cNvSpPr>
          <p:nvPr>
            <p:ph idx="1"/>
          </p:nvPr>
        </p:nvSpPr>
        <p:spPr>
          <a:xfrm>
            <a:off x="1183009" y="1262543"/>
            <a:ext cx="9989191" cy="4520429"/>
          </a:xfrm>
        </p:spPr>
        <p:txBody>
          <a:bodyPr/>
          <a:lstStyle/>
          <a:p>
            <a:r>
              <a:rPr lang="en-US" dirty="0">
                <a:solidFill>
                  <a:srgbClr val="FFFF00"/>
                </a:solidFill>
              </a:rPr>
              <a:t>To avoid problems connecting to the database, you need to check the connection parameters in SQL Server Analysis Services, the Log on as parameters of SQL Server and SQL Server Analysis Services</a:t>
            </a:r>
            <a:endParaRPr lang="ru-RU" dirty="0">
              <a:solidFill>
                <a:srgbClr val="FFFF00"/>
              </a:solidFill>
            </a:endParaRPr>
          </a:p>
        </p:txBody>
      </p:sp>
      <p:pic>
        <p:nvPicPr>
          <p:cNvPr id="4" name="Рисунок 3">
            <a:extLst>
              <a:ext uri="{FF2B5EF4-FFF2-40B4-BE49-F238E27FC236}">
                <a16:creationId xmlns:a16="http://schemas.microsoft.com/office/drawing/2014/main" id="{18D94394-2ED2-4825-8398-17DC796BEB1A}"/>
              </a:ext>
            </a:extLst>
          </p:cNvPr>
          <p:cNvPicPr>
            <a:picLocks noChangeAspect="1"/>
          </p:cNvPicPr>
          <p:nvPr/>
        </p:nvPicPr>
        <p:blipFill>
          <a:blip r:embed="rId2"/>
          <a:stretch>
            <a:fillRect/>
          </a:stretch>
        </p:blipFill>
        <p:spPr>
          <a:xfrm>
            <a:off x="687653" y="2561045"/>
            <a:ext cx="11026421" cy="2640129"/>
          </a:xfrm>
          <a:prstGeom prst="rect">
            <a:avLst/>
          </a:prstGeom>
        </p:spPr>
      </p:pic>
    </p:spTree>
    <p:extLst>
      <p:ext uri="{BB962C8B-B14F-4D97-AF65-F5344CB8AC3E}">
        <p14:creationId xmlns:p14="http://schemas.microsoft.com/office/powerpoint/2010/main" val="33262691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ECB59019-F2E1-4D8C-9523-22AE41872AF0}"/>
              </a:ext>
            </a:extLst>
          </p:cNvPr>
          <p:cNvSpPr>
            <a:spLocks noGrp="1"/>
          </p:cNvSpPr>
          <p:nvPr>
            <p:ph type="subTitle" idx="1"/>
          </p:nvPr>
        </p:nvSpPr>
        <p:spPr>
          <a:xfrm>
            <a:off x="1208015" y="676274"/>
            <a:ext cx="7457813" cy="5514801"/>
          </a:xfrm>
        </p:spPr>
        <p:txBody>
          <a:bodyPr rtlCol="0">
            <a:normAutofit/>
          </a:bodyPr>
          <a:lstStyle/>
          <a:p>
            <a:pPr>
              <a:defRPr/>
            </a:pPr>
            <a:r>
              <a:rPr lang="en-US" sz="1600" u="sng" dirty="0"/>
              <a:t>Filter </a:t>
            </a:r>
          </a:p>
          <a:p>
            <a:pPr>
              <a:defRPr/>
            </a:pPr>
            <a:r>
              <a:rPr lang="en-US" sz="1600" b="1" dirty="0">
                <a:solidFill>
                  <a:schemeClr val="tx1"/>
                </a:solidFill>
              </a:rPr>
              <a:t>And this ?</a:t>
            </a:r>
          </a:p>
          <a:p>
            <a:pPr>
              <a:defRPr/>
            </a:pPr>
            <a:r>
              <a:rPr lang="en-US" sz="1200" dirty="0">
                <a:solidFill>
                  <a:srgbClr val="0000FF"/>
                </a:solidFill>
              </a:rPr>
              <a:t>select</a:t>
            </a:r>
            <a:r>
              <a:rPr lang="en-US" sz="1200" dirty="0">
                <a:solidFill>
                  <a:prstClr val="black"/>
                </a:solidFill>
              </a:rPr>
              <a:t> </a:t>
            </a:r>
          </a:p>
          <a:p>
            <a:pPr>
              <a:defRPr/>
            </a:pPr>
            <a:r>
              <a:rPr lang="en-US" sz="1200" dirty="0">
                <a:solidFill>
                  <a:srgbClr val="800000"/>
                </a:solidFill>
              </a:rPr>
              <a:t>filter</a:t>
            </a:r>
            <a:r>
              <a:rPr lang="en-US" sz="1200" dirty="0">
                <a:solidFill>
                  <a:prstClr val="black"/>
                </a:solidFill>
              </a:rPr>
              <a:t> </a:t>
            </a:r>
          </a:p>
          <a:p>
            <a:pPr>
              <a:defRPr/>
            </a:pPr>
            <a:r>
              <a:rPr lang="en-US" sz="1200" dirty="0">
                <a:solidFill>
                  <a:prstClr val="black"/>
                </a:solidFill>
              </a:rPr>
              <a:t>(</a:t>
            </a:r>
          </a:p>
          <a:p>
            <a:pPr>
              <a:defRPr/>
            </a:pPr>
            <a:r>
              <a:rPr lang="en-US" sz="1200" dirty="0">
                <a:solidFill>
                  <a:prstClr val="black"/>
                </a:solidFill>
              </a:rPr>
              <a:t>(account.[Account Code].</a:t>
            </a:r>
            <a:r>
              <a:rPr lang="en-US" sz="1200" dirty="0">
                <a:solidFill>
                  <a:srgbClr val="0000FF"/>
                </a:solidFill>
              </a:rPr>
              <a:t>members</a:t>
            </a:r>
            <a:r>
              <a:rPr lang="en-US" sz="1200" dirty="0">
                <a:solidFill>
                  <a:prstClr val="black"/>
                </a:solidFill>
              </a:rPr>
              <a:t>),</a:t>
            </a:r>
          </a:p>
          <a:p>
            <a:pPr>
              <a:defRPr/>
            </a:pPr>
            <a:r>
              <a:rPr lang="en-US" sz="1200" dirty="0">
                <a:solidFill>
                  <a:prstClr val="black"/>
                </a:solidFill>
              </a:rPr>
              <a:t>([Measures].[Planned GSV] ,</a:t>
            </a:r>
            <a:r>
              <a:rPr lang="en-US" sz="1200" u="sng" dirty="0">
                <a:solidFill>
                  <a:prstClr val="black"/>
                </a:solidFill>
              </a:rPr>
              <a:t>time.[2010 JAN]</a:t>
            </a:r>
            <a:r>
              <a:rPr lang="en-US" sz="1200" dirty="0">
                <a:solidFill>
                  <a:prstClr val="black"/>
                </a:solidFill>
              </a:rPr>
              <a:t>) &gt; 10000000</a:t>
            </a:r>
          </a:p>
          <a:p>
            <a:pPr>
              <a:defRPr/>
            </a:pPr>
            <a:r>
              <a:rPr lang="en-US" sz="1200" dirty="0">
                <a:solidFill>
                  <a:prstClr val="black"/>
                </a:solidFill>
              </a:rPr>
              <a:t>)*  </a:t>
            </a:r>
            <a:r>
              <a:rPr lang="en-US" sz="1200" dirty="0">
                <a:solidFill>
                  <a:srgbClr val="FFC000"/>
                </a:solidFill>
              </a:rPr>
              <a:t>-- cross join </a:t>
            </a:r>
          </a:p>
          <a:p>
            <a:pPr>
              <a:defRPr/>
            </a:pPr>
            <a:r>
              <a:rPr lang="en-US" sz="1200" dirty="0">
                <a:solidFill>
                  <a:prstClr val="black"/>
                </a:solidFill>
              </a:rPr>
              <a:t>{</a:t>
            </a:r>
          </a:p>
          <a:p>
            <a:pPr>
              <a:defRPr/>
            </a:pPr>
            <a:r>
              <a:rPr lang="en-US" sz="1200" dirty="0">
                <a:solidFill>
                  <a:prstClr val="black"/>
                </a:solidFill>
              </a:rPr>
              <a:t>time.[2010 JAN] : time.[2010 MAR] </a:t>
            </a:r>
          </a:p>
          <a:p>
            <a:pPr>
              <a:defRPr/>
            </a:pPr>
            <a:r>
              <a:rPr lang="en-US" sz="1200" dirty="0">
                <a:solidFill>
                  <a:prstClr val="black"/>
                </a:solidFill>
              </a:rPr>
              <a:t>}</a:t>
            </a:r>
          </a:p>
          <a:p>
            <a:pPr>
              <a:defRPr/>
            </a:pPr>
            <a:r>
              <a:rPr lang="en-US" sz="1200" dirty="0">
                <a:solidFill>
                  <a:prstClr val="black"/>
                </a:solidFill>
              </a:rPr>
              <a:t> </a:t>
            </a:r>
            <a:r>
              <a:rPr lang="en-US" sz="1200" dirty="0">
                <a:solidFill>
                  <a:srgbClr val="0000FF"/>
                </a:solidFill>
              </a:rPr>
              <a:t>on</a:t>
            </a:r>
            <a:r>
              <a:rPr lang="en-US" sz="1200" dirty="0">
                <a:solidFill>
                  <a:prstClr val="black"/>
                </a:solidFill>
              </a:rPr>
              <a:t> 0,</a:t>
            </a:r>
          </a:p>
          <a:p>
            <a:pPr>
              <a:defRPr/>
            </a:pPr>
            <a:r>
              <a:rPr lang="en-US" sz="1200" dirty="0">
                <a:solidFill>
                  <a:prstClr val="black"/>
                </a:solidFill>
              </a:rPr>
              <a:t>{</a:t>
            </a:r>
          </a:p>
          <a:p>
            <a:pPr>
              <a:defRPr/>
            </a:pPr>
            <a:r>
              <a:rPr lang="en-US" sz="1200" dirty="0">
                <a:solidFill>
                  <a:prstClr val="black"/>
                </a:solidFill>
              </a:rPr>
              <a:t>[Measures].[Planned GSV] </a:t>
            </a:r>
          </a:p>
          <a:p>
            <a:pPr>
              <a:defRPr/>
            </a:pPr>
            <a:r>
              <a:rPr lang="en-US" sz="1200" dirty="0">
                <a:solidFill>
                  <a:prstClr val="black"/>
                </a:solidFill>
              </a:rPr>
              <a:t>}</a:t>
            </a:r>
            <a:r>
              <a:rPr lang="en-US" sz="1200" dirty="0">
                <a:solidFill>
                  <a:srgbClr val="0000FF"/>
                </a:solidFill>
              </a:rPr>
              <a:t>on</a:t>
            </a:r>
            <a:r>
              <a:rPr lang="en-US" sz="1200" dirty="0">
                <a:solidFill>
                  <a:prstClr val="black"/>
                </a:solidFill>
              </a:rPr>
              <a:t> 1</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endParaRPr lang="en-US" sz="12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4819" name="Picture 2">
            <a:extLst>
              <a:ext uri="{FF2B5EF4-FFF2-40B4-BE49-F238E27FC236}">
                <a16:creationId xmlns:a16="http://schemas.microsoft.com/office/drawing/2014/main" id="{2796BA10-1D6B-4800-B047-D90A97E297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6807" y="4943475"/>
            <a:ext cx="58483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23C3CA90-7311-465F-9E8D-29CDA68C1CAC}"/>
              </a:ext>
            </a:extLst>
          </p:cNvPr>
          <p:cNvCxnSpPr/>
          <p:nvPr/>
        </p:nvCxnSpPr>
        <p:spPr>
          <a:xfrm flipH="1">
            <a:off x="4724400" y="1328519"/>
            <a:ext cx="3429000" cy="1219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989FC05-D29A-4017-AF63-B301A5E5673F}"/>
              </a:ext>
            </a:extLst>
          </p:cNvPr>
          <p:cNvSpPr txBox="1">
            <a:spLocks noChangeArrowheads="1"/>
          </p:cNvSpPr>
          <p:nvPr/>
        </p:nvSpPr>
        <p:spPr bwMode="auto">
          <a:xfrm>
            <a:off x="8357357" y="1028481"/>
            <a:ext cx="14478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t>Tuple reference is one of the powerful concepts in MDX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0916B6DD-7672-4332-9069-A0A5857D4E3B}"/>
              </a:ext>
            </a:extLst>
          </p:cNvPr>
          <p:cNvSpPr>
            <a:spLocks noGrp="1"/>
          </p:cNvSpPr>
          <p:nvPr>
            <p:ph type="subTitle" idx="1"/>
          </p:nvPr>
        </p:nvSpPr>
        <p:spPr>
          <a:xfrm>
            <a:off x="939567" y="671118"/>
            <a:ext cx="7290033" cy="5577281"/>
          </a:xfrm>
        </p:spPr>
        <p:txBody>
          <a:bodyPr rtlCol="0">
            <a:normAutofit fontScale="92500" lnSpcReduction="10000"/>
          </a:bodyPr>
          <a:lstStyle/>
          <a:p>
            <a:pPr>
              <a:defRPr/>
            </a:pPr>
            <a:r>
              <a:rPr lang="en-US" sz="1600" u="sng" dirty="0"/>
              <a:t>order </a:t>
            </a:r>
          </a:p>
          <a:p>
            <a:pPr>
              <a:defRPr/>
            </a:pPr>
            <a:endParaRPr lang="en-US" sz="1400" dirty="0">
              <a:solidFill>
                <a:schemeClr val="tx1"/>
              </a:solidFill>
            </a:endParaRPr>
          </a:p>
          <a:p>
            <a:pPr>
              <a:defRPr/>
            </a:pPr>
            <a:r>
              <a:rPr lang="en-US" sz="1400" b="1" u="sng" dirty="0">
                <a:solidFill>
                  <a:schemeClr val="tx1"/>
                </a:solidFill>
              </a:rPr>
              <a:t>Concept : </a:t>
            </a:r>
          </a:p>
          <a:p>
            <a:pPr>
              <a:defRPr/>
            </a:pPr>
            <a:r>
              <a:rPr lang="en-US" sz="1400" i="1" dirty="0">
                <a:solidFill>
                  <a:schemeClr val="tx1"/>
                </a:solidFill>
              </a:rPr>
              <a:t>Order (set1, expression </a:t>
            </a:r>
            <a:r>
              <a:rPr lang="en-US" sz="1400" i="1" dirty="0">
                <a:solidFill>
                  <a:schemeClr val="bg1">
                    <a:lumMod val="50000"/>
                  </a:schemeClr>
                </a:solidFill>
              </a:rPr>
              <a:t>[, ASC | DESC | BASC | BDESC])</a:t>
            </a:r>
            <a:endParaRPr lang="en-US" sz="1400" i="1" u="sng" dirty="0">
              <a:solidFill>
                <a:schemeClr val="bg1">
                  <a:lumMod val="50000"/>
                </a:schemeClr>
              </a:solidFill>
            </a:endParaRPr>
          </a:p>
          <a:p>
            <a:pPr>
              <a:defRPr/>
            </a:pPr>
            <a:r>
              <a:rPr lang="en-US" sz="1400" u="sng" dirty="0">
                <a:solidFill>
                  <a:schemeClr val="tx1"/>
                </a:solidFill>
              </a:rPr>
              <a:t>Accounts ordered by GSV</a:t>
            </a:r>
            <a:endParaRPr lang="en-US" sz="1400" u="sng" dirty="0"/>
          </a:p>
          <a:p>
            <a:pPr>
              <a:defRPr/>
            </a:pPr>
            <a:endParaRPr lang="en-US" sz="1400" dirty="0"/>
          </a:p>
          <a:p>
            <a:pPr>
              <a:defRPr/>
            </a:pPr>
            <a:r>
              <a:rPr lang="en-US" sz="1100" dirty="0">
                <a:solidFill>
                  <a:srgbClr val="0000FF"/>
                </a:solidFill>
              </a:rPr>
              <a:t>select</a:t>
            </a:r>
            <a:r>
              <a:rPr lang="en-US" sz="1100" dirty="0">
                <a:solidFill>
                  <a:prstClr val="black"/>
                </a:solidFill>
              </a:rPr>
              <a:t> </a:t>
            </a:r>
          </a:p>
          <a:p>
            <a:pPr>
              <a:defRPr/>
            </a:pPr>
            <a:r>
              <a:rPr lang="en-US" sz="1100" dirty="0">
                <a:solidFill>
                  <a:srgbClr val="0000FF"/>
                </a:solidFill>
              </a:rPr>
              <a:t>non</a:t>
            </a:r>
            <a:r>
              <a:rPr lang="en-US" sz="1100" dirty="0">
                <a:solidFill>
                  <a:prstClr val="black"/>
                </a:solidFill>
              </a:rPr>
              <a:t> </a:t>
            </a:r>
            <a:r>
              <a:rPr lang="en-US" sz="1100" dirty="0">
                <a:solidFill>
                  <a:srgbClr val="0000FF"/>
                </a:solidFill>
              </a:rPr>
              <a:t>empty</a:t>
            </a:r>
            <a:r>
              <a:rPr lang="en-US" sz="1100" dirty="0">
                <a:solidFill>
                  <a:prstClr val="black"/>
                </a:solidFill>
              </a:rPr>
              <a:t> (</a:t>
            </a:r>
          </a:p>
          <a:p>
            <a:pPr>
              <a:defRPr/>
            </a:pPr>
            <a:r>
              <a:rPr lang="en-US" sz="1100" dirty="0">
                <a:solidFill>
                  <a:srgbClr val="0000FF"/>
                </a:solidFill>
              </a:rPr>
              <a:t>order</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a:t>
            </a:r>
            <a:r>
              <a:rPr lang="en-US" sz="1100" dirty="0">
                <a:solidFill>
                  <a:srgbClr val="0000FF"/>
                </a:solidFill>
              </a:rPr>
              <a:t>members</a:t>
            </a:r>
            <a:r>
              <a:rPr lang="en-US" sz="1100" dirty="0">
                <a:solidFill>
                  <a:prstClr val="black"/>
                </a:solidFill>
              </a:rPr>
              <a:t>),</a:t>
            </a:r>
          </a:p>
          <a:p>
            <a:pPr>
              <a:defRPr/>
            </a:pPr>
            <a:r>
              <a:rPr lang="en-US" sz="1100" dirty="0">
                <a:solidFill>
                  <a:prstClr val="black"/>
                </a:solidFill>
              </a:rPr>
              <a:t>([Measures].[Planned GSV] ) </a:t>
            </a:r>
          </a:p>
          <a:p>
            <a:pPr>
              <a:defRPr/>
            </a:pPr>
            <a:r>
              <a:rPr lang="en-US" sz="1100" dirty="0">
                <a:solidFill>
                  <a:prstClr val="black"/>
                </a:solidFill>
              </a:rPr>
              <a:t>)</a:t>
            </a:r>
          </a:p>
          <a:p>
            <a:pPr>
              <a:defRPr/>
            </a:pP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a:t>
            </a:r>
          </a:p>
          <a:p>
            <a:pPr>
              <a:defRPr/>
            </a:pPr>
            <a:r>
              <a:rPr lang="en-US" sz="1100" dirty="0">
                <a:solidFill>
                  <a:prstClr val="black"/>
                </a:solidFill>
              </a:rPr>
              <a:t>[Measures].[Planned GSV] </a:t>
            </a:r>
          </a:p>
          <a:p>
            <a:pPr>
              <a:defRPr/>
            </a:pPr>
            <a:r>
              <a:rPr lang="en-US" sz="1100" dirty="0">
                <a:solidFill>
                  <a:prstClr val="black"/>
                </a:solidFill>
              </a:rPr>
              <a:t>}</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a:t>
            </a:r>
          </a:p>
          <a:p>
            <a:pPr>
              <a:defRPr/>
            </a:pPr>
            <a:r>
              <a:rPr lang="en-US" sz="1100" dirty="0">
                <a:solidFill>
                  <a:prstClr val="black"/>
                </a:solidFill>
              </a:rPr>
              <a:t>[Cube REPORTING]</a:t>
            </a: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5843" name="Picture 2">
            <a:extLst>
              <a:ext uri="{FF2B5EF4-FFF2-40B4-BE49-F238E27FC236}">
                <a16:creationId xmlns:a16="http://schemas.microsoft.com/office/drawing/2014/main" id="{52F051A5-0DD0-4F5B-9E9C-09A1666449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8529" y="4555222"/>
            <a:ext cx="8181975"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24B27DB4-6BB4-4009-B473-2FCF4F331D45}"/>
              </a:ext>
            </a:extLst>
          </p:cNvPr>
          <p:cNvSpPr>
            <a:spLocks noGrp="1"/>
          </p:cNvSpPr>
          <p:nvPr>
            <p:ph type="subTitle" idx="1"/>
          </p:nvPr>
        </p:nvSpPr>
        <p:spPr>
          <a:xfrm>
            <a:off x="922789" y="304800"/>
            <a:ext cx="8221211" cy="5844330"/>
          </a:xfrm>
        </p:spPr>
        <p:txBody>
          <a:bodyPr rtlCol="0">
            <a:normAutofit/>
          </a:bodyPr>
          <a:lstStyle/>
          <a:p>
            <a:pPr>
              <a:defRPr/>
            </a:pPr>
            <a:endParaRPr lang="en-US" sz="1400" u="sng" dirty="0">
              <a:solidFill>
                <a:schemeClr val="tx1"/>
              </a:solidFill>
            </a:endParaRPr>
          </a:p>
          <a:p>
            <a:pPr>
              <a:defRPr/>
            </a:pPr>
            <a:r>
              <a:rPr lang="en-US" sz="1400" u="sng" dirty="0">
                <a:solidFill>
                  <a:schemeClr val="tx1"/>
                </a:solidFill>
              </a:rPr>
              <a:t>Accounts ordered by ???</a:t>
            </a:r>
            <a:endParaRPr lang="en-US" sz="1400" u="sng" dirty="0"/>
          </a:p>
          <a:p>
            <a:pPr>
              <a:defRPr/>
            </a:pPr>
            <a:endParaRPr lang="en-US" sz="1100" dirty="0"/>
          </a:p>
          <a:p>
            <a:pPr>
              <a:defRPr/>
            </a:pPr>
            <a:r>
              <a:rPr lang="en-US" sz="1100" dirty="0">
                <a:solidFill>
                  <a:srgbClr val="0000FF"/>
                </a:solidFill>
              </a:rPr>
              <a:t>select</a:t>
            </a:r>
            <a:r>
              <a:rPr lang="en-US" sz="1100" dirty="0">
                <a:solidFill>
                  <a:prstClr val="black"/>
                </a:solidFill>
              </a:rPr>
              <a:t> </a:t>
            </a:r>
          </a:p>
          <a:p>
            <a:pPr>
              <a:defRPr/>
            </a:pPr>
            <a:r>
              <a:rPr lang="en-US" sz="1100" dirty="0">
                <a:solidFill>
                  <a:srgbClr val="0000FF"/>
                </a:solidFill>
              </a:rPr>
              <a:t>non</a:t>
            </a:r>
            <a:r>
              <a:rPr lang="en-US" sz="1100" dirty="0">
                <a:solidFill>
                  <a:prstClr val="black"/>
                </a:solidFill>
              </a:rPr>
              <a:t> </a:t>
            </a:r>
            <a:r>
              <a:rPr lang="en-US" sz="1100" dirty="0">
                <a:solidFill>
                  <a:srgbClr val="0000FF"/>
                </a:solidFill>
              </a:rPr>
              <a:t>empty</a:t>
            </a:r>
            <a:r>
              <a:rPr lang="en-US" sz="1100" dirty="0">
                <a:solidFill>
                  <a:prstClr val="black"/>
                </a:solidFill>
              </a:rPr>
              <a:t> (</a:t>
            </a:r>
          </a:p>
          <a:p>
            <a:pPr>
              <a:defRPr/>
            </a:pPr>
            <a:r>
              <a:rPr lang="en-US" sz="1100" dirty="0">
                <a:solidFill>
                  <a:srgbClr val="0000FF"/>
                </a:solidFill>
              </a:rPr>
              <a:t>order</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a:t>
            </a:r>
            <a:r>
              <a:rPr lang="en-US" sz="1100" dirty="0">
                <a:solidFill>
                  <a:srgbClr val="0000FF"/>
                </a:solidFill>
              </a:rPr>
              <a:t>members</a:t>
            </a:r>
            <a:r>
              <a:rPr lang="en-US" sz="1100" dirty="0">
                <a:solidFill>
                  <a:prstClr val="black"/>
                </a:solidFill>
              </a:rPr>
              <a:t>),</a:t>
            </a:r>
          </a:p>
          <a:p>
            <a:pPr>
              <a:defRPr/>
            </a:pPr>
            <a:r>
              <a:rPr lang="en-US" sz="1100" dirty="0">
                <a:solidFill>
                  <a:prstClr val="black"/>
                </a:solidFill>
              </a:rPr>
              <a:t>([Measures].[Planned GSV],time.[2011 JAN] ) </a:t>
            </a:r>
          </a:p>
          <a:p>
            <a:pPr>
              <a:defRPr/>
            </a:pPr>
            <a:r>
              <a:rPr lang="en-US" sz="1100" dirty="0">
                <a:solidFill>
                  <a:prstClr val="black"/>
                </a:solidFill>
              </a:rPr>
              <a:t>)</a:t>
            </a:r>
          </a:p>
          <a:p>
            <a:pPr>
              <a:defRPr/>
            </a:pP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a:t>
            </a:r>
          </a:p>
          <a:p>
            <a:pPr>
              <a:defRPr/>
            </a:pPr>
            <a:r>
              <a:rPr lang="en-US" sz="1100" dirty="0">
                <a:solidFill>
                  <a:prstClr val="black"/>
                </a:solidFill>
              </a:rPr>
              <a:t>[Measures].[Planned GSV] </a:t>
            </a:r>
          </a:p>
          <a:p>
            <a:pPr>
              <a:defRPr/>
            </a:pPr>
            <a:r>
              <a:rPr lang="en-US" sz="1100" dirty="0">
                <a:solidFill>
                  <a:prstClr val="black"/>
                </a:solidFill>
              </a:rPr>
              <a:t>}</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a:t>
            </a:r>
          </a:p>
          <a:p>
            <a:pPr>
              <a:defRPr/>
            </a:pPr>
            <a:r>
              <a:rPr lang="en-US" sz="1100" dirty="0">
                <a:solidFill>
                  <a:prstClr val="black"/>
                </a:solidFill>
              </a:rPr>
              <a:t>[Cube REPORTING]</a:t>
            </a: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6867" name="Picture 2">
            <a:extLst>
              <a:ext uri="{FF2B5EF4-FFF2-40B4-BE49-F238E27FC236}">
                <a16:creationId xmlns:a16="http://schemas.microsoft.com/office/drawing/2014/main" id="{70016E4E-C453-4FA5-AC31-E22839F95D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9700" y="3910668"/>
            <a:ext cx="80010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A61E1382-DB8C-4F28-8449-AB221DF9855C}"/>
              </a:ext>
            </a:extLst>
          </p:cNvPr>
          <p:cNvSpPr>
            <a:spLocks noGrp="1"/>
          </p:cNvSpPr>
          <p:nvPr>
            <p:ph type="subTitle" idx="1"/>
          </p:nvPr>
        </p:nvSpPr>
        <p:spPr>
          <a:xfrm>
            <a:off x="1208014" y="730251"/>
            <a:ext cx="7550092" cy="5544714"/>
          </a:xfrm>
        </p:spPr>
        <p:txBody>
          <a:bodyPr rtlCol="0">
            <a:normAutofit lnSpcReduction="10000"/>
          </a:bodyPr>
          <a:lstStyle/>
          <a:p>
            <a:pPr>
              <a:defRPr/>
            </a:pPr>
            <a:r>
              <a:rPr lang="en-US" sz="1400" u="sng" dirty="0">
                <a:solidFill>
                  <a:schemeClr val="tx1"/>
                </a:solidFill>
              </a:rPr>
              <a:t>The Where Clause</a:t>
            </a:r>
          </a:p>
          <a:p>
            <a:pPr>
              <a:defRPr/>
            </a:pPr>
            <a:endParaRPr lang="en-US" sz="1600" dirty="0"/>
          </a:p>
          <a:p>
            <a:pPr>
              <a:defRPr/>
            </a:pPr>
            <a:r>
              <a:rPr lang="en-US" sz="1200" dirty="0">
                <a:solidFill>
                  <a:srgbClr val="0000FF"/>
                </a:solidFill>
              </a:rPr>
              <a:t>select</a:t>
            </a:r>
            <a:r>
              <a:rPr lang="en-US" sz="1200" dirty="0">
                <a:solidFill>
                  <a:prstClr val="black"/>
                </a:solidFill>
              </a:rPr>
              <a:t> </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p>
          <a:p>
            <a:pPr>
              <a:defRPr/>
            </a:pPr>
            <a:r>
              <a:rPr lang="en-US" sz="1200" dirty="0">
                <a:solidFill>
                  <a:srgbClr val="0000FF"/>
                </a:solidFill>
              </a:rPr>
              <a:t>where</a:t>
            </a:r>
            <a:r>
              <a:rPr lang="en-US" sz="1200" dirty="0">
                <a:solidFill>
                  <a:prstClr val="black"/>
                </a:solidFill>
              </a:rPr>
              <a:t> </a:t>
            </a:r>
          </a:p>
          <a:p>
            <a:pPr>
              <a:defRPr/>
            </a:pPr>
            <a:r>
              <a:rPr lang="en-US" sz="1200" dirty="0">
                <a:solidFill>
                  <a:prstClr val="black"/>
                </a:solidFill>
              </a:rPr>
              <a:t>([Measures].[Planned GSV] )</a:t>
            </a:r>
          </a:p>
          <a:p>
            <a:pPr>
              <a:defRPr/>
            </a:pPr>
            <a:endParaRPr lang="en-US" sz="1200" dirty="0">
              <a:solidFill>
                <a:prstClr val="black"/>
              </a:solidFill>
            </a:endParaRPr>
          </a:p>
          <a:p>
            <a:pPr>
              <a:defRPr/>
            </a:pPr>
            <a:r>
              <a:rPr lang="en-US" sz="1200" dirty="0">
                <a:solidFill>
                  <a:srgbClr val="0000FF"/>
                </a:solidFill>
              </a:rPr>
              <a:t>select</a:t>
            </a:r>
            <a:r>
              <a:rPr lang="en-US" sz="1200" dirty="0">
                <a:solidFill>
                  <a:prstClr val="black"/>
                </a:solidFill>
              </a:rPr>
              <a:t> </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p>
          <a:p>
            <a:pPr>
              <a:defRPr/>
            </a:pPr>
            <a:r>
              <a:rPr lang="en-US" sz="1200" dirty="0">
                <a:solidFill>
                  <a:srgbClr val="0000FF"/>
                </a:solidFill>
              </a:rPr>
              <a:t>where</a:t>
            </a:r>
            <a:r>
              <a:rPr lang="en-US" sz="1200" dirty="0">
                <a:solidFill>
                  <a:prstClr val="black"/>
                </a:solidFill>
              </a:rPr>
              <a:t> </a:t>
            </a:r>
          </a:p>
          <a:p>
            <a:pPr>
              <a:defRPr/>
            </a:pPr>
            <a:r>
              <a:rPr lang="en-US" sz="1200" dirty="0">
                <a:solidFill>
                  <a:prstClr val="black"/>
                </a:solidFill>
              </a:rPr>
              <a:t>([Measures].[Planned GSV],time.[2010 JAN] )</a:t>
            </a:r>
          </a:p>
          <a:p>
            <a:pPr>
              <a:defRPr/>
            </a:pPr>
            <a:endParaRPr lang="en-US" sz="1200" dirty="0">
              <a:solidFill>
                <a:prstClr val="black"/>
              </a:solidFill>
            </a:endParaRPr>
          </a:p>
          <a:p>
            <a:pPr>
              <a:defRPr/>
            </a:pPr>
            <a:r>
              <a:rPr lang="en-US" sz="1200" dirty="0">
                <a:solidFill>
                  <a:srgbClr val="0000FF"/>
                </a:solidFill>
              </a:rPr>
              <a:t>select</a:t>
            </a:r>
            <a:r>
              <a:rPr lang="en-US" sz="1200" dirty="0">
                <a:solidFill>
                  <a:prstClr val="black"/>
                </a:solidFill>
              </a:rPr>
              <a:t> </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p>
          <a:p>
            <a:pPr>
              <a:defRPr/>
            </a:pPr>
            <a:r>
              <a:rPr lang="en-US" sz="1200" dirty="0">
                <a:solidFill>
                  <a:srgbClr val="0000FF"/>
                </a:solidFill>
              </a:rPr>
              <a:t>where</a:t>
            </a:r>
            <a:r>
              <a:rPr lang="en-US" sz="1200" dirty="0">
                <a:solidFill>
                  <a:prstClr val="black"/>
                </a:solidFill>
              </a:rPr>
              <a:t> </a:t>
            </a:r>
          </a:p>
          <a:p>
            <a:pPr>
              <a:defRPr/>
            </a:pPr>
            <a:r>
              <a:rPr lang="en-US" sz="1200" dirty="0">
                <a:solidFill>
                  <a:prstClr val="black"/>
                </a:solidFill>
              </a:rPr>
              <a:t>([Measures].[Planned GSV],time.[2010 JAN] ,account.[Account Code].[E4400:47] )</a:t>
            </a:r>
            <a:endParaRPr lang="en-US" sz="1200" dirty="0"/>
          </a:p>
          <a:p>
            <a:pPr>
              <a:defRPr/>
            </a:pPr>
            <a:endParaRPr lang="en-US" sz="1600" dirty="0"/>
          </a:p>
          <a:p>
            <a:pPr>
              <a:defRPr/>
            </a:pPr>
            <a:endParaRPr lang="en-US" sz="1600" dirty="0"/>
          </a:p>
          <a:p>
            <a:pPr>
              <a:defRPr/>
            </a:pPr>
            <a:endParaRPr lang="en-US" sz="1600" dirty="0"/>
          </a:p>
        </p:txBody>
      </p:sp>
      <p:cxnSp>
        <p:nvCxnSpPr>
          <p:cNvPr id="5" name="Straight Arrow Connector 4">
            <a:extLst>
              <a:ext uri="{FF2B5EF4-FFF2-40B4-BE49-F238E27FC236}">
                <a16:creationId xmlns:a16="http://schemas.microsoft.com/office/drawing/2014/main" id="{8856C126-EFEA-47CC-A49C-61403D4AA944}"/>
              </a:ext>
            </a:extLst>
          </p:cNvPr>
          <p:cNvCxnSpPr/>
          <p:nvPr/>
        </p:nvCxnSpPr>
        <p:spPr>
          <a:xfrm flipH="1">
            <a:off x="2938943" y="914400"/>
            <a:ext cx="3429000" cy="1219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9B68619-16A4-4B1C-90E3-80769CB9B3EF}"/>
              </a:ext>
            </a:extLst>
          </p:cNvPr>
          <p:cNvSpPr txBox="1">
            <a:spLocks noChangeArrowheads="1"/>
          </p:cNvSpPr>
          <p:nvPr/>
        </p:nvSpPr>
        <p:spPr bwMode="auto">
          <a:xfrm>
            <a:off x="6477000" y="662068"/>
            <a:ext cx="1447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t>Tuple instead of expression used</a:t>
            </a:r>
          </a:p>
        </p:txBody>
      </p:sp>
      <p:pic>
        <p:nvPicPr>
          <p:cNvPr id="7170" name="Picture 2">
            <a:extLst>
              <a:ext uri="{FF2B5EF4-FFF2-40B4-BE49-F238E27FC236}">
                <a16:creationId xmlns:a16="http://schemas.microsoft.com/office/drawing/2014/main" id="{1F96C791-25E0-4D56-B915-BDB12064E1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249426"/>
            <a:ext cx="16383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a:extLst>
              <a:ext uri="{FF2B5EF4-FFF2-40B4-BE49-F238E27FC236}">
                <a16:creationId xmlns:a16="http://schemas.microsoft.com/office/drawing/2014/main" id="{06E82B86-0B37-47FC-B647-CD45CC26F9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05525" y="3164470"/>
            <a:ext cx="119062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a:extLst>
              <a:ext uri="{FF2B5EF4-FFF2-40B4-BE49-F238E27FC236}">
                <a16:creationId xmlns:a16="http://schemas.microsoft.com/office/drawing/2014/main" id="{D0CEEE3F-E2F0-4F79-BABC-B8849829FD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763" y="1340433"/>
            <a:ext cx="16859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DB39DC1C-4A2C-42DD-B266-0B323AF4520A}"/>
              </a:ext>
            </a:extLst>
          </p:cNvPr>
          <p:cNvSpPr>
            <a:spLocks noGrp="1"/>
          </p:cNvSpPr>
          <p:nvPr>
            <p:ph type="subTitle" idx="1"/>
          </p:nvPr>
        </p:nvSpPr>
        <p:spPr>
          <a:xfrm>
            <a:off x="1241570" y="296411"/>
            <a:ext cx="7843707" cy="5928220"/>
          </a:xfrm>
        </p:spPr>
        <p:txBody>
          <a:bodyPr rtlCol="0">
            <a:normAutofit fontScale="85000" lnSpcReduction="20000"/>
          </a:bodyPr>
          <a:lstStyle/>
          <a:p>
            <a:pPr>
              <a:defRPr/>
            </a:pPr>
            <a:endParaRPr lang="en-US" sz="1400" u="sng" dirty="0"/>
          </a:p>
          <a:p>
            <a:pPr>
              <a:defRPr/>
            </a:pPr>
            <a:r>
              <a:rPr lang="en-US" sz="1400" u="sng" dirty="0"/>
              <a:t>Named Sets  : Ease of reference </a:t>
            </a:r>
          </a:p>
          <a:p>
            <a:pPr>
              <a:defRPr/>
            </a:pPr>
            <a:endParaRPr lang="en-US" sz="1100" dirty="0"/>
          </a:p>
          <a:p>
            <a:pPr>
              <a:defRPr/>
            </a:pPr>
            <a:r>
              <a:rPr lang="en-US" sz="1050" dirty="0">
                <a:solidFill>
                  <a:srgbClr val="0000FF"/>
                </a:solidFill>
              </a:rPr>
              <a:t>with</a:t>
            </a:r>
            <a:r>
              <a:rPr lang="en-US" sz="1050" dirty="0">
                <a:solidFill>
                  <a:prstClr val="black"/>
                </a:solidFill>
              </a:rPr>
              <a:t> </a:t>
            </a:r>
            <a:r>
              <a:rPr lang="en-US" sz="1050" dirty="0">
                <a:solidFill>
                  <a:srgbClr val="0000FF"/>
                </a:solidFill>
              </a:rPr>
              <a:t>set</a:t>
            </a:r>
            <a:r>
              <a:rPr lang="en-US" sz="1050" dirty="0">
                <a:solidFill>
                  <a:prstClr val="black"/>
                </a:solidFill>
              </a:rPr>
              <a:t> [great accounts] </a:t>
            </a:r>
            <a:r>
              <a:rPr lang="en-US" sz="1050" dirty="0">
                <a:solidFill>
                  <a:srgbClr val="0000FF"/>
                </a:solidFill>
              </a:rPr>
              <a:t>as</a:t>
            </a:r>
            <a:r>
              <a:rPr lang="en-US" sz="1050" dirty="0">
                <a:solidFill>
                  <a:prstClr val="black"/>
                </a:solidFill>
              </a:rPr>
              <a:t> </a:t>
            </a:r>
          </a:p>
          <a:p>
            <a:pPr>
              <a:defRPr/>
            </a:pPr>
            <a:r>
              <a:rPr lang="en-US" sz="1050" dirty="0">
                <a:solidFill>
                  <a:prstClr val="black"/>
                </a:solidFill>
              </a:rPr>
              <a:t>{</a:t>
            </a:r>
          </a:p>
          <a:p>
            <a:pPr>
              <a:defRPr/>
            </a:pPr>
            <a:r>
              <a:rPr lang="en-US" sz="1050" dirty="0">
                <a:solidFill>
                  <a:prstClr val="black"/>
                </a:solidFill>
              </a:rPr>
              <a:t>[Account].[Account Code].[E1373:47],</a:t>
            </a:r>
          </a:p>
          <a:p>
            <a:pPr>
              <a:defRPr/>
            </a:pPr>
            <a:r>
              <a:rPr lang="en-US" sz="1050" dirty="0">
                <a:solidFill>
                  <a:prstClr val="black"/>
                </a:solidFill>
              </a:rPr>
              <a:t>[Account].[Account Code].[E40301:47]</a:t>
            </a:r>
          </a:p>
          <a:p>
            <a:pPr>
              <a:defRPr/>
            </a:pPr>
            <a:r>
              <a:rPr lang="en-US" sz="1050" dirty="0">
                <a:solidFill>
                  <a:prstClr val="black"/>
                </a:solidFill>
              </a:rPr>
              <a:t>} </a:t>
            </a:r>
          </a:p>
          <a:p>
            <a:pPr>
              <a:defRPr/>
            </a:pPr>
            <a:endParaRPr lang="en-US" sz="1050" dirty="0">
              <a:solidFill>
                <a:prstClr val="black"/>
              </a:solidFill>
            </a:endParaRPr>
          </a:p>
          <a:p>
            <a:pPr>
              <a:defRPr/>
            </a:pPr>
            <a:r>
              <a:rPr lang="en-US" sz="1050" dirty="0">
                <a:solidFill>
                  <a:srgbClr val="0000FF"/>
                </a:solidFill>
              </a:rPr>
              <a:t>select</a:t>
            </a:r>
          </a:p>
          <a:p>
            <a:pPr>
              <a:defRPr/>
            </a:pPr>
            <a:r>
              <a:rPr lang="en-US" sz="1050" dirty="0">
                <a:solidFill>
                  <a:prstClr val="black"/>
                </a:solidFill>
              </a:rPr>
              <a:t>{</a:t>
            </a:r>
          </a:p>
          <a:p>
            <a:pPr>
              <a:defRPr/>
            </a:pPr>
            <a:r>
              <a:rPr lang="en-US" sz="1050" dirty="0">
                <a:solidFill>
                  <a:prstClr val="black"/>
                </a:solidFill>
              </a:rPr>
              <a:t>[Measures].[Planned GSV]</a:t>
            </a:r>
          </a:p>
          <a:p>
            <a:pPr>
              <a:defRPr/>
            </a:pPr>
            <a:r>
              <a:rPr lang="en-US" sz="1050" dirty="0">
                <a:solidFill>
                  <a:prstClr val="black"/>
                </a:solidFill>
              </a:rPr>
              <a:t>}</a:t>
            </a:r>
          </a:p>
          <a:p>
            <a:pPr>
              <a:defRPr/>
            </a:pPr>
            <a:r>
              <a:rPr lang="en-US" sz="1050" dirty="0">
                <a:solidFill>
                  <a:srgbClr val="0000FF"/>
                </a:solidFill>
              </a:rPr>
              <a:t>on</a:t>
            </a:r>
            <a:r>
              <a:rPr lang="en-US" sz="1050" dirty="0">
                <a:solidFill>
                  <a:prstClr val="black"/>
                </a:solidFill>
              </a:rPr>
              <a:t> 0,</a:t>
            </a:r>
          </a:p>
          <a:p>
            <a:pPr>
              <a:defRPr/>
            </a:pPr>
            <a:r>
              <a:rPr lang="en-US" sz="1050" dirty="0">
                <a:solidFill>
                  <a:prstClr val="black"/>
                </a:solidFill>
              </a:rPr>
              <a:t> </a:t>
            </a:r>
            <a:r>
              <a:rPr lang="en-US" sz="1050" dirty="0">
                <a:solidFill>
                  <a:srgbClr val="0000FF"/>
                </a:solidFill>
              </a:rPr>
              <a:t>non</a:t>
            </a:r>
            <a:r>
              <a:rPr lang="en-US" sz="1050" dirty="0">
                <a:solidFill>
                  <a:prstClr val="black"/>
                </a:solidFill>
              </a:rPr>
              <a:t> </a:t>
            </a:r>
            <a:r>
              <a:rPr lang="en-US" sz="1050" dirty="0">
                <a:solidFill>
                  <a:srgbClr val="0000FF"/>
                </a:solidFill>
              </a:rPr>
              <a:t>empty</a:t>
            </a:r>
          </a:p>
          <a:p>
            <a:pPr>
              <a:defRPr/>
            </a:pPr>
            <a:r>
              <a:rPr lang="en-US" sz="1050" dirty="0">
                <a:solidFill>
                  <a:prstClr val="black"/>
                </a:solidFill>
              </a:rPr>
              <a:t>{</a:t>
            </a:r>
          </a:p>
          <a:p>
            <a:pPr>
              <a:defRPr/>
            </a:pPr>
            <a:r>
              <a:rPr lang="en-US" sz="1050" dirty="0">
                <a:solidFill>
                  <a:prstClr val="black"/>
                </a:solidFill>
              </a:rPr>
              <a:t>[great accounts]</a:t>
            </a:r>
          </a:p>
          <a:p>
            <a:pPr>
              <a:defRPr/>
            </a:pPr>
            <a:r>
              <a:rPr lang="en-US" sz="1050" dirty="0">
                <a:solidFill>
                  <a:prstClr val="black"/>
                </a:solidFill>
              </a:rPr>
              <a:t>} </a:t>
            </a:r>
            <a:r>
              <a:rPr lang="en-US" sz="1050" dirty="0">
                <a:solidFill>
                  <a:srgbClr val="0000FF"/>
                </a:solidFill>
              </a:rPr>
              <a:t>on</a:t>
            </a:r>
            <a:r>
              <a:rPr lang="en-US" sz="1050" dirty="0">
                <a:solidFill>
                  <a:prstClr val="black"/>
                </a:solidFill>
              </a:rPr>
              <a:t> 1</a:t>
            </a:r>
          </a:p>
          <a:p>
            <a:pPr>
              <a:defRPr/>
            </a:pPr>
            <a:r>
              <a:rPr lang="en-US" sz="1050" dirty="0">
                <a:solidFill>
                  <a:srgbClr val="0000FF"/>
                </a:solidFill>
              </a:rPr>
              <a:t>from</a:t>
            </a:r>
            <a:r>
              <a:rPr lang="en-US" sz="1050" dirty="0">
                <a:solidFill>
                  <a:prstClr val="black"/>
                </a:solidFill>
              </a:rPr>
              <a:t> [Cube REPORTING]</a:t>
            </a:r>
            <a:endParaRPr lang="en-US" sz="1050" dirty="0">
              <a:solidFill>
                <a:schemeClr val="tx1"/>
              </a:solidFill>
            </a:endParaRPr>
          </a:p>
          <a:p>
            <a:pPr>
              <a:defRPr/>
            </a:pPr>
            <a:r>
              <a:rPr lang="en-US" sz="1600" dirty="0"/>
              <a:t>Also possible to create persistent named Sets </a:t>
            </a:r>
          </a:p>
          <a:p>
            <a:pPr>
              <a:defRPr/>
            </a:pPr>
            <a:endParaRPr lang="en-US" sz="1600" dirty="0"/>
          </a:p>
          <a:p>
            <a:pPr>
              <a:defRPr/>
            </a:pPr>
            <a:r>
              <a:rPr lang="en-US" sz="1100" dirty="0">
                <a:solidFill>
                  <a:srgbClr val="0000FF"/>
                </a:solidFill>
              </a:rPr>
              <a:t>create</a:t>
            </a:r>
            <a:r>
              <a:rPr lang="en-US" sz="1100" dirty="0">
                <a:solidFill>
                  <a:prstClr val="black"/>
                </a:solidFill>
              </a:rPr>
              <a:t> </a:t>
            </a:r>
            <a:r>
              <a:rPr lang="en-US" sz="1100" dirty="0">
                <a:solidFill>
                  <a:srgbClr val="0000FF"/>
                </a:solidFill>
              </a:rPr>
              <a:t>set</a:t>
            </a:r>
            <a:r>
              <a:rPr lang="en-US" sz="1100" dirty="0">
                <a:solidFill>
                  <a:prstClr val="black"/>
                </a:solidFill>
              </a:rPr>
              <a:t> [Cube REPORTING].[test accounts] </a:t>
            </a:r>
            <a:r>
              <a:rPr lang="en-US" sz="1100" dirty="0">
                <a:solidFill>
                  <a:srgbClr val="0000FF"/>
                </a:solidFill>
              </a:rPr>
              <a:t>as</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Code].[E1373:47],</a:t>
            </a:r>
          </a:p>
          <a:p>
            <a:pPr>
              <a:defRPr/>
            </a:pPr>
            <a:r>
              <a:rPr lang="en-US" sz="1100" dirty="0">
                <a:solidFill>
                  <a:prstClr val="black"/>
                </a:solidFill>
              </a:rPr>
              <a:t>[Account].[Account Code].[E40301:47]</a:t>
            </a:r>
          </a:p>
          <a:p>
            <a:pPr>
              <a:defRPr/>
            </a:pPr>
            <a:r>
              <a:rPr lang="en-US" sz="1100" dirty="0">
                <a:solidFill>
                  <a:prstClr val="black"/>
                </a:solidFill>
              </a:rPr>
              <a:t>} </a:t>
            </a:r>
            <a:endParaRPr lang="en-US" sz="11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8915" name="Picture 2">
            <a:extLst>
              <a:ext uri="{FF2B5EF4-FFF2-40B4-BE49-F238E27FC236}">
                <a16:creationId xmlns:a16="http://schemas.microsoft.com/office/drawing/2014/main" id="{79B55965-6149-463E-8893-E83A72CCD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0287" y="3429000"/>
            <a:ext cx="17621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EA0051F9-9092-48E7-8B62-64884D61D1A5}"/>
              </a:ext>
            </a:extLst>
          </p:cNvPr>
          <p:cNvSpPr>
            <a:spLocks noGrp="1"/>
          </p:cNvSpPr>
          <p:nvPr>
            <p:ph type="subTitle" idx="1"/>
          </p:nvPr>
        </p:nvSpPr>
        <p:spPr>
          <a:xfrm>
            <a:off x="875251" y="374357"/>
            <a:ext cx="7474591" cy="5831048"/>
          </a:xfrm>
        </p:spPr>
        <p:txBody>
          <a:bodyPr rtlCol="0">
            <a:normAutofit fontScale="92500" lnSpcReduction="10000"/>
          </a:bodyPr>
          <a:lstStyle/>
          <a:p>
            <a:pPr>
              <a:defRPr/>
            </a:pPr>
            <a:endParaRPr lang="en-US" sz="1400" u="sng" dirty="0"/>
          </a:p>
          <a:p>
            <a:pPr>
              <a:defRPr/>
            </a:pPr>
            <a:r>
              <a:rPr lang="en-US" sz="1400" u="sng" dirty="0"/>
              <a:t>Calculated members :  the power of MDX !!!!</a:t>
            </a:r>
          </a:p>
          <a:p>
            <a:pPr>
              <a:defRPr/>
            </a:pPr>
            <a:endParaRPr lang="en-US" sz="1400" u="sng" dirty="0"/>
          </a:p>
          <a:p>
            <a:pPr>
              <a:defRPr/>
            </a:pPr>
            <a:r>
              <a:rPr lang="en-US" sz="1400" u="sng" dirty="0">
                <a:solidFill>
                  <a:schemeClr val="tx1"/>
                </a:solidFill>
              </a:rPr>
              <a:t>1. Simple Calculated members </a:t>
            </a:r>
          </a:p>
          <a:p>
            <a:pPr>
              <a:defRPr/>
            </a:pPr>
            <a:endParaRPr lang="en-US" sz="1400" u="sng" dirty="0"/>
          </a:p>
          <a:p>
            <a:pPr>
              <a:defRPr/>
            </a:pPr>
            <a:r>
              <a:rPr lang="en-US" sz="1200" dirty="0">
                <a:solidFill>
                  <a:schemeClr val="tx1"/>
                </a:solidFill>
              </a:rPr>
              <a:t>Find the  Average sales  price  ( i.e. Total Dollar sales /  number of units sold )  for the quarters </a:t>
            </a:r>
          </a:p>
          <a:p>
            <a:pPr>
              <a:defRPr/>
            </a:pPr>
            <a:r>
              <a:rPr lang="en-US" sz="1200" dirty="0">
                <a:solidFill>
                  <a:schemeClr val="tx1"/>
                </a:solidFill>
              </a:rPr>
              <a:t>2005 Q1 and Q2.</a:t>
            </a:r>
          </a:p>
          <a:p>
            <a:pPr>
              <a:defRPr/>
            </a:pPr>
            <a:endParaRPr lang="en-US" sz="1200" dirty="0">
              <a:solidFill>
                <a:schemeClr val="tx1"/>
              </a:solidFill>
            </a:endParaRPr>
          </a:p>
          <a:p>
            <a:pPr>
              <a:defRPr/>
            </a:pPr>
            <a:endParaRPr lang="en-US" sz="1400" dirty="0"/>
          </a:p>
          <a:p>
            <a:pPr>
              <a:defRPr/>
            </a:pPr>
            <a:r>
              <a:rPr lang="en-US" sz="1000" dirty="0">
                <a:solidFill>
                  <a:srgbClr val="0000FF"/>
                </a:solidFill>
              </a:rPr>
              <a:t>WITH</a:t>
            </a:r>
          </a:p>
          <a:p>
            <a:pPr>
              <a:defRPr/>
            </a:pPr>
            <a:r>
              <a:rPr lang="en-US" sz="1000" dirty="0">
                <a:solidFill>
                  <a:srgbClr val="0000FF"/>
                </a:solidFill>
              </a:rPr>
              <a:t>MEMBER</a:t>
            </a:r>
            <a:r>
              <a:rPr lang="en-US" sz="1000" dirty="0">
                <a:solidFill>
                  <a:prstClr val="black"/>
                </a:solidFill>
              </a:rPr>
              <a:t> [Measures].[</a:t>
            </a:r>
            <a:r>
              <a:rPr lang="en-US" sz="1000" dirty="0" err="1">
                <a:solidFill>
                  <a:prstClr val="black"/>
                </a:solidFill>
              </a:rPr>
              <a:t>Avg</a:t>
            </a:r>
            <a:r>
              <a:rPr lang="en-US" sz="1000" dirty="0">
                <a:solidFill>
                  <a:prstClr val="black"/>
                </a:solidFill>
              </a:rPr>
              <a:t> Sales Price] </a:t>
            </a:r>
            <a:r>
              <a:rPr lang="en-US" sz="1000" dirty="0">
                <a:solidFill>
                  <a:srgbClr val="0000FF"/>
                </a:solidFill>
              </a:rPr>
              <a:t>AS</a:t>
            </a:r>
          </a:p>
          <a:p>
            <a:pPr>
              <a:defRPr/>
            </a:pPr>
            <a:r>
              <a:rPr lang="en-US" sz="1000" dirty="0">
                <a:solidFill>
                  <a:prstClr val="black"/>
                </a:solidFill>
              </a:rPr>
              <a:t>[Measures].[Dollar Sales] / [Measures].[Unit Sales]</a:t>
            </a:r>
          </a:p>
          <a:p>
            <a:pPr>
              <a:defRPr/>
            </a:pPr>
            <a:endParaRPr lang="en-US" sz="1000" dirty="0">
              <a:solidFill>
                <a:prstClr val="black"/>
              </a:solidFill>
            </a:endParaRPr>
          </a:p>
          <a:p>
            <a:pPr>
              <a:defRPr/>
            </a:pPr>
            <a:r>
              <a:rPr lang="en-US" sz="1000" dirty="0">
                <a:solidFill>
                  <a:srgbClr val="0000FF"/>
                </a:solidFill>
              </a:rPr>
              <a:t>SELECT</a:t>
            </a:r>
          </a:p>
          <a:p>
            <a:pPr>
              <a:defRPr/>
            </a:pPr>
            <a:r>
              <a:rPr lang="en-US" sz="1000" dirty="0">
                <a:solidFill>
                  <a:prstClr val="black"/>
                </a:solidFill>
              </a:rPr>
              <a:t>{ [Measures].[Dollar Sales]</a:t>
            </a:r>
          </a:p>
          <a:p>
            <a:pPr>
              <a:defRPr/>
            </a:pPr>
            <a:r>
              <a:rPr lang="en-US" sz="1000" dirty="0">
                <a:solidFill>
                  <a:prstClr val="black"/>
                </a:solidFill>
              </a:rPr>
              <a:t>[Measures].[Unit Sales]</a:t>
            </a:r>
          </a:p>
          <a:p>
            <a:pPr>
              <a:defRPr/>
            </a:pPr>
            <a:r>
              <a:rPr lang="en-US" sz="1000" dirty="0">
                <a:solidFill>
                  <a:prstClr val="black"/>
                </a:solidFill>
              </a:rPr>
              <a:t>, [Measures].[</a:t>
            </a:r>
            <a:r>
              <a:rPr lang="en-US" sz="1000" dirty="0" err="1">
                <a:solidFill>
                  <a:prstClr val="black"/>
                </a:solidFill>
              </a:rPr>
              <a:t>Avg</a:t>
            </a:r>
            <a:r>
              <a:rPr lang="en-US" sz="1000" dirty="0">
                <a:solidFill>
                  <a:prstClr val="black"/>
                </a:solidFill>
              </a:rPr>
              <a:t> Sales Price] }</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columns</a:t>
            </a:r>
            <a:r>
              <a:rPr lang="en-US" sz="1000" dirty="0">
                <a:solidFill>
                  <a:prstClr val="black"/>
                </a:solidFill>
              </a:rPr>
              <a:t>,</a:t>
            </a:r>
          </a:p>
          <a:p>
            <a:pPr>
              <a:defRPr/>
            </a:pPr>
            <a:r>
              <a:rPr lang="en-US" sz="1000" dirty="0">
                <a:solidFill>
                  <a:prstClr val="black"/>
                </a:solidFill>
              </a:rPr>
              <a:t>{ [Time].[Q1, 2005]</a:t>
            </a:r>
          </a:p>
          <a:p>
            <a:pPr>
              <a:defRPr/>
            </a:pPr>
            <a:r>
              <a:rPr lang="en-US" sz="1000" dirty="0">
                <a:solidFill>
                  <a:prstClr val="black"/>
                </a:solidFill>
              </a:rPr>
              <a:t>, [Time].[Q2, 2005]</a:t>
            </a:r>
          </a:p>
          <a:p>
            <a:pPr>
              <a:defRPr/>
            </a:pPr>
            <a:r>
              <a:rPr lang="en-US" sz="1000" dirty="0">
                <a:solidFill>
                  <a:prstClr val="black"/>
                </a:solidFill>
              </a:rPr>
              <a:t>}</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rows</a:t>
            </a:r>
          </a:p>
          <a:p>
            <a:pPr>
              <a:defRPr/>
            </a:pPr>
            <a:r>
              <a:rPr lang="en-US" sz="1000" dirty="0">
                <a:solidFill>
                  <a:srgbClr val="0000FF"/>
                </a:solidFill>
              </a:rPr>
              <a:t>FROM</a:t>
            </a:r>
            <a:r>
              <a:rPr lang="en-US" sz="1000" dirty="0">
                <a:solidFill>
                  <a:prstClr val="black"/>
                </a:solidFill>
              </a:rPr>
              <a:t> Sales</a:t>
            </a:r>
            <a:endParaRPr lang="en-US" sz="1000" dirty="0"/>
          </a:p>
          <a:p>
            <a:pPr>
              <a:defRPr/>
            </a:pPr>
            <a:endParaRPr lang="en-US" sz="1000" dirty="0"/>
          </a:p>
          <a:p>
            <a:pPr>
              <a:defRPr/>
            </a:pPr>
            <a:endParaRPr lang="en-US" sz="1000" dirty="0"/>
          </a:p>
          <a:p>
            <a:pPr>
              <a:defRPr/>
            </a:pPr>
            <a:endParaRPr lang="en-US" sz="10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cxnSp>
        <p:nvCxnSpPr>
          <p:cNvPr id="5" name="Straight Arrow Connector 4">
            <a:extLst>
              <a:ext uri="{FF2B5EF4-FFF2-40B4-BE49-F238E27FC236}">
                <a16:creationId xmlns:a16="http://schemas.microsoft.com/office/drawing/2014/main" id="{4758CB15-F3C0-4975-AE10-6446259BE8F9}"/>
              </a:ext>
            </a:extLst>
          </p:cNvPr>
          <p:cNvCxnSpPr>
            <a:cxnSpLocks/>
          </p:cNvCxnSpPr>
          <p:nvPr/>
        </p:nvCxnSpPr>
        <p:spPr>
          <a:xfrm flipH="1">
            <a:off x="4420999" y="2818701"/>
            <a:ext cx="3564971" cy="47118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7BD671C3-BDC0-4174-B3BE-197D601BC757}"/>
              </a:ext>
            </a:extLst>
          </p:cNvPr>
          <p:cNvCxnSpPr>
            <a:cxnSpLocks/>
          </p:cNvCxnSpPr>
          <p:nvPr/>
        </p:nvCxnSpPr>
        <p:spPr>
          <a:xfrm flipH="1" flipV="1">
            <a:off x="5075340" y="2050410"/>
            <a:ext cx="2910630" cy="38239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C5FF90-26DB-4D9C-835D-3D114DBBB475}"/>
              </a:ext>
            </a:extLst>
          </p:cNvPr>
          <p:cNvSpPr txBox="1">
            <a:spLocks noChangeArrowheads="1"/>
          </p:cNvSpPr>
          <p:nvPr/>
        </p:nvSpPr>
        <p:spPr bwMode="auto">
          <a:xfrm>
            <a:off x="8349842" y="2316497"/>
            <a:ext cx="14478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t>Simple Division used to calculate a new measure  </a:t>
            </a:r>
          </a:p>
        </p:txBody>
      </p:sp>
      <p:graphicFrame>
        <p:nvGraphicFramePr>
          <p:cNvPr id="13" name="Table 12">
            <a:extLst>
              <a:ext uri="{FF2B5EF4-FFF2-40B4-BE49-F238E27FC236}">
                <a16:creationId xmlns:a16="http://schemas.microsoft.com/office/drawing/2014/main" id="{7C56F044-B88F-4B1A-B4D6-28C0ACF173CA}"/>
              </a:ext>
            </a:extLst>
          </p:cNvPr>
          <p:cNvGraphicFramePr>
            <a:graphicFrameLocks noGrp="1"/>
          </p:cNvGraphicFramePr>
          <p:nvPr>
            <p:extLst>
              <p:ext uri="{D42A27DB-BD31-4B8C-83A1-F6EECF244321}">
                <p14:modId xmlns:p14="http://schemas.microsoft.com/office/powerpoint/2010/main" val="120555642"/>
              </p:ext>
            </p:extLst>
          </p:nvPr>
        </p:nvGraphicFramePr>
        <p:xfrm>
          <a:off x="5138956" y="4019025"/>
          <a:ext cx="4533550" cy="927684"/>
        </p:xfrm>
        <a:graphic>
          <a:graphicData uri="http://schemas.openxmlformats.org/drawingml/2006/table">
            <a:tbl>
              <a:tblPr/>
              <a:tblGrid>
                <a:gridCol w="967916">
                  <a:extLst>
                    <a:ext uri="{9D8B030D-6E8A-4147-A177-3AD203B41FA5}">
                      <a16:colId xmlns:a16="http://schemas.microsoft.com/office/drawing/2014/main" val="20000"/>
                    </a:ext>
                  </a:extLst>
                </a:gridCol>
                <a:gridCol w="1483902">
                  <a:extLst>
                    <a:ext uri="{9D8B030D-6E8A-4147-A177-3AD203B41FA5}">
                      <a16:colId xmlns:a16="http://schemas.microsoft.com/office/drawing/2014/main" val="20001"/>
                    </a:ext>
                  </a:extLst>
                </a:gridCol>
                <a:gridCol w="683235">
                  <a:extLst>
                    <a:ext uri="{9D8B030D-6E8A-4147-A177-3AD203B41FA5}">
                      <a16:colId xmlns:a16="http://schemas.microsoft.com/office/drawing/2014/main" val="20002"/>
                    </a:ext>
                  </a:extLst>
                </a:gridCol>
                <a:gridCol w="1398497">
                  <a:extLst>
                    <a:ext uri="{9D8B030D-6E8A-4147-A177-3AD203B41FA5}">
                      <a16:colId xmlns:a16="http://schemas.microsoft.com/office/drawing/2014/main" val="20003"/>
                    </a:ext>
                  </a:extLst>
                </a:gridCol>
              </a:tblGrid>
              <a:tr h="309228">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Dollar Sales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100" b="0" i="0" u="none" strike="noStrike">
                          <a:solidFill>
                            <a:srgbClr val="000000"/>
                          </a:solidFill>
                          <a:effectLst/>
                          <a:latin typeface="Calibri"/>
                        </a:rPr>
                        <a:t>Unit Sales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100" b="0" i="0" u="none" strike="noStrike">
                          <a:solidFill>
                            <a:srgbClr val="000000"/>
                          </a:solidFill>
                          <a:effectLst/>
                          <a:latin typeface="Calibri"/>
                        </a:rPr>
                        <a:t>Average Sales price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10000"/>
                  </a:ext>
                </a:extLst>
              </a:tr>
              <a:tr h="309228">
                <a:tc>
                  <a:txBody>
                    <a:bodyPr/>
                    <a:lstStyle/>
                    <a:p>
                      <a:pPr algn="l" fontAlgn="b"/>
                      <a:r>
                        <a:rPr lang="en-US" sz="1100" b="0" i="0" u="none" strike="noStrike">
                          <a:solidFill>
                            <a:srgbClr val="000000"/>
                          </a:solidFill>
                          <a:effectLst/>
                          <a:latin typeface="Calibri"/>
                        </a:rPr>
                        <a:t>Q1, 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r" fontAlgn="b"/>
                      <a:r>
                        <a:rPr lang="en-US" sz="1100" b="0" i="0" u="none" strike="noStrike" dirty="0">
                          <a:solidFill>
                            <a:srgbClr val="FFC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C000"/>
                          </a:solidFill>
                          <a:effectLst/>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FFC000"/>
                          </a:solidFill>
                          <a:effectLst/>
                          <a:latin typeface="Calibri"/>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9228">
                <a:tc>
                  <a:txBody>
                    <a:bodyPr/>
                    <a:lstStyle/>
                    <a:p>
                      <a:pPr algn="l" fontAlgn="b"/>
                      <a:r>
                        <a:rPr lang="en-US" sz="1100" b="0" i="0" u="none" strike="noStrike">
                          <a:solidFill>
                            <a:srgbClr val="000000"/>
                          </a:solidFill>
                          <a:effectLst/>
                          <a:latin typeface="Calibri"/>
                        </a:rPr>
                        <a:t>Q2, 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r" fontAlgn="b"/>
                      <a:r>
                        <a:rPr lang="en-US" sz="1100" b="0" i="0" u="none" strike="noStrike">
                          <a:solidFill>
                            <a:srgbClr val="FFC000"/>
                          </a:solidFill>
                          <a:effectLst/>
                          <a:latin typeface="Calibri"/>
                        </a:rPr>
                        <a:t>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C000"/>
                          </a:solidFill>
                          <a:effectLst/>
                          <a:latin typeface="Calibri"/>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C000"/>
                          </a:solidFill>
                          <a:effectLst/>
                          <a:latin typeface="Calibri"/>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33DB06F1-6D98-474E-B86C-3CE2349BBF80}"/>
              </a:ext>
            </a:extLst>
          </p:cNvPr>
          <p:cNvSpPr>
            <a:spLocks noGrp="1"/>
          </p:cNvSpPr>
          <p:nvPr>
            <p:ph type="subTitle" idx="1"/>
          </p:nvPr>
        </p:nvSpPr>
        <p:spPr>
          <a:xfrm>
            <a:off x="906011" y="304799"/>
            <a:ext cx="7323589" cy="6054055"/>
          </a:xfrm>
        </p:spPr>
        <p:txBody>
          <a:bodyPr rtlCol="0">
            <a:normAutofit fontScale="92500" lnSpcReduction="20000"/>
          </a:bodyPr>
          <a:lstStyle/>
          <a:p>
            <a:pPr>
              <a:defRPr/>
            </a:pPr>
            <a:endParaRPr lang="en-US" sz="1400" u="sng" dirty="0"/>
          </a:p>
          <a:p>
            <a:pPr>
              <a:defRPr/>
            </a:pPr>
            <a:r>
              <a:rPr lang="en-US" sz="1400" u="sng" dirty="0"/>
              <a:t>Calculated members :  the power of MDX !!!!</a:t>
            </a:r>
          </a:p>
          <a:p>
            <a:pPr>
              <a:defRPr/>
            </a:pPr>
            <a:endParaRPr lang="en-US" sz="1400" u="sng" dirty="0"/>
          </a:p>
          <a:p>
            <a:pPr>
              <a:defRPr/>
            </a:pPr>
            <a:r>
              <a:rPr lang="en-US" sz="1400" u="sng" dirty="0">
                <a:solidFill>
                  <a:schemeClr val="tx1"/>
                </a:solidFill>
              </a:rPr>
              <a:t>2. Calculated members  of medium complexity</a:t>
            </a:r>
          </a:p>
          <a:p>
            <a:pPr>
              <a:defRPr/>
            </a:pPr>
            <a:endParaRPr lang="en-US" sz="1400" u="sng" dirty="0"/>
          </a:p>
          <a:p>
            <a:pPr>
              <a:defRPr/>
            </a:pPr>
            <a:r>
              <a:rPr lang="en-US" sz="1200" dirty="0">
                <a:solidFill>
                  <a:schemeClr val="tx1"/>
                </a:solidFill>
              </a:rPr>
              <a:t>Find the  Quarter on quarter growth for Dollar sales and unit sales for the quarters </a:t>
            </a:r>
          </a:p>
          <a:p>
            <a:pPr>
              <a:defRPr/>
            </a:pPr>
            <a:r>
              <a:rPr lang="en-US" sz="1200" dirty="0">
                <a:solidFill>
                  <a:schemeClr val="tx1"/>
                </a:solidFill>
              </a:rPr>
              <a:t>2005  Q2.</a:t>
            </a:r>
          </a:p>
          <a:p>
            <a:pPr>
              <a:defRPr/>
            </a:pPr>
            <a:r>
              <a:rPr lang="en-US" sz="1200" dirty="0">
                <a:solidFill>
                  <a:schemeClr val="tx1"/>
                </a:solidFill>
              </a:rPr>
              <a:t>Growth in dollar sales = 2005 Q2 Dollar sales - 2005 Q1 Dollar sales </a:t>
            </a:r>
          </a:p>
          <a:p>
            <a:pPr>
              <a:defRPr/>
            </a:pPr>
            <a:r>
              <a:rPr lang="en-US" sz="1200" dirty="0">
                <a:solidFill>
                  <a:schemeClr val="tx1"/>
                </a:solidFill>
              </a:rPr>
              <a:t>Growth in unit sales = 2005 Q2 unit sales - 2005 Q1 unit sales </a:t>
            </a:r>
          </a:p>
          <a:p>
            <a:pPr>
              <a:defRPr/>
            </a:pPr>
            <a:endParaRPr lang="en-US" sz="1200" dirty="0">
              <a:solidFill>
                <a:schemeClr val="tx1"/>
              </a:solidFill>
            </a:endParaRPr>
          </a:p>
          <a:p>
            <a:pPr>
              <a:defRPr/>
            </a:pPr>
            <a:endParaRPr lang="en-US" sz="1400" dirty="0"/>
          </a:p>
          <a:p>
            <a:pPr>
              <a:defRPr/>
            </a:pPr>
            <a:r>
              <a:rPr lang="en-US" sz="1000" dirty="0">
                <a:solidFill>
                  <a:srgbClr val="0000FF"/>
                </a:solidFill>
              </a:rPr>
              <a:t>WITH</a:t>
            </a:r>
          </a:p>
          <a:p>
            <a:pPr>
              <a:defRPr/>
            </a:pPr>
            <a:r>
              <a:rPr lang="en-US" sz="1000" dirty="0">
                <a:solidFill>
                  <a:srgbClr val="0000FF"/>
                </a:solidFill>
              </a:rPr>
              <a:t>MEMBER</a:t>
            </a:r>
            <a:r>
              <a:rPr lang="en-US" sz="1000" dirty="0">
                <a:solidFill>
                  <a:prstClr val="black"/>
                </a:solidFill>
              </a:rPr>
              <a:t> [Time].[Q1 to Q2 Growth]  </a:t>
            </a:r>
            <a:r>
              <a:rPr lang="en-US" sz="1000" dirty="0">
                <a:solidFill>
                  <a:srgbClr val="0000FF"/>
                </a:solidFill>
              </a:rPr>
              <a:t>AS</a:t>
            </a:r>
          </a:p>
          <a:p>
            <a:pPr>
              <a:defRPr/>
            </a:pPr>
            <a:r>
              <a:rPr lang="en-US" sz="1000" dirty="0">
                <a:solidFill>
                  <a:prstClr val="black"/>
                </a:solidFill>
              </a:rPr>
              <a:t>[Time].[Q2, 2005] - [Time].[Q1, 2005]</a:t>
            </a:r>
          </a:p>
          <a:p>
            <a:pPr>
              <a:defRPr/>
            </a:pPr>
            <a:r>
              <a:rPr lang="en-US" sz="1000" dirty="0">
                <a:solidFill>
                  <a:srgbClr val="0000FF"/>
                </a:solidFill>
              </a:rPr>
              <a:t>SELECT</a:t>
            </a:r>
          </a:p>
          <a:p>
            <a:pPr>
              <a:defRPr/>
            </a:pPr>
            <a:r>
              <a:rPr lang="en-US" sz="1000" dirty="0">
                <a:solidFill>
                  <a:prstClr val="black"/>
                </a:solidFill>
              </a:rPr>
              <a:t>{ [Measures].[Dollar Sales]</a:t>
            </a:r>
          </a:p>
          <a:p>
            <a:pPr>
              <a:defRPr/>
            </a:pPr>
            <a:r>
              <a:rPr lang="en-US" sz="1000" dirty="0">
                <a:solidFill>
                  <a:prstClr val="black"/>
                </a:solidFill>
              </a:rPr>
              <a:t>, [Measures].[Unit Sales] }</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columns</a:t>
            </a:r>
            <a:r>
              <a:rPr lang="en-US" sz="1000" dirty="0">
                <a:solidFill>
                  <a:prstClr val="black"/>
                </a:solidFill>
              </a:rPr>
              <a:t>,</a:t>
            </a:r>
          </a:p>
          <a:p>
            <a:pPr>
              <a:defRPr/>
            </a:pPr>
            <a:r>
              <a:rPr lang="en-US" sz="1000" dirty="0">
                <a:solidFill>
                  <a:prstClr val="black"/>
                </a:solidFill>
              </a:rPr>
              <a:t>{ [Time].[Q1, 2005]</a:t>
            </a:r>
          </a:p>
          <a:p>
            <a:pPr>
              <a:defRPr/>
            </a:pPr>
            <a:r>
              <a:rPr lang="en-US" sz="1000" dirty="0">
                <a:solidFill>
                  <a:prstClr val="black"/>
                </a:solidFill>
              </a:rPr>
              <a:t>, [Time].[Q2, 2005]</a:t>
            </a:r>
          </a:p>
          <a:p>
            <a:pPr>
              <a:defRPr/>
            </a:pPr>
            <a:r>
              <a:rPr lang="en-US" sz="1000" dirty="0">
                <a:solidFill>
                  <a:prstClr val="black"/>
                </a:solidFill>
              </a:rPr>
              <a:t>, [Time].[Q1 to Q2 Growth] }</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rows</a:t>
            </a:r>
          </a:p>
          <a:p>
            <a:pPr>
              <a:defRPr/>
            </a:pPr>
            <a:r>
              <a:rPr lang="en-US" sz="1000" dirty="0">
                <a:solidFill>
                  <a:srgbClr val="0000FF"/>
                </a:solidFill>
              </a:rPr>
              <a:t>FROM</a:t>
            </a:r>
            <a:r>
              <a:rPr lang="en-US" sz="1000" dirty="0">
                <a:solidFill>
                  <a:prstClr val="black"/>
                </a:solidFill>
              </a:rPr>
              <a:t> Sales</a:t>
            </a:r>
          </a:p>
          <a:p>
            <a:pPr>
              <a:defRPr/>
            </a:pPr>
            <a:r>
              <a:rPr lang="en-US" sz="1000" dirty="0">
                <a:solidFill>
                  <a:srgbClr val="0000FF"/>
                </a:solidFill>
              </a:rPr>
              <a:t>WHERE</a:t>
            </a:r>
            <a:r>
              <a:rPr lang="en-US" sz="1000" dirty="0">
                <a:solidFill>
                  <a:prstClr val="black"/>
                </a:solidFill>
              </a:rPr>
              <a:t> ([Customer].[MA])</a:t>
            </a:r>
            <a:endParaRPr lang="en-US" sz="1000" dirty="0"/>
          </a:p>
          <a:p>
            <a:pPr>
              <a:defRPr/>
            </a:pPr>
            <a:endParaRPr lang="en-US" sz="1000" dirty="0"/>
          </a:p>
          <a:p>
            <a:pPr>
              <a:defRPr/>
            </a:pPr>
            <a:endParaRPr lang="en-US" sz="1000" dirty="0"/>
          </a:p>
          <a:p>
            <a:pPr>
              <a:defRPr/>
            </a:pPr>
            <a:endParaRPr lang="en-US" sz="10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cxnSp>
        <p:nvCxnSpPr>
          <p:cNvPr id="5" name="Straight Arrow Connector 4">
            <a:extLst>
              <a:ext uri="{FF2B5EF4-FFF2-40B4-BE49-F238E27FC236}">
                <a16:creationId xmlns:a16="http://schemas.microsoft.com/office/drawing/2014/main" id="{60A5181A-2E42-4046-A1EE-FF58DB7919E0}"/>
              </a:ext>
            </a:extLst>
          </p:cNvPr>
          <p:cNvCxnSpPr>
            <a:cxnSpLocks/>
          </p:cNvCxnSpPr>
          <p:nvPr/>
        </p:nvCxnSpPr>
        <p:spPr>
          <a:xfrm flipH="1">
            <a:off x="3036815" y="3673475"/>
            <a:ext cx="3457648" cy="1183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D7EC9DC-6CE2-4C0C-9C65-46B1CDD72DD1}"/>
              </a:ext>
            </a:extLst>
          </p:cNvPr>
          <p:cNvSpPr txBox="1">
            <a:spLocks noChangeArrowheads="1"/>
          </p:cNvSpPr>
          <p:nvPr/>
        </p:nvSpPr>
        <p:spPr bwMode="auto">
          <a:xfrm>
            <a:off x="6638131" y="3490993"/>
            <a:ext cx="1447800"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solidFill>
                  <a:srgbClr val="FFC000"/>
                </a:solidFill>
              </a:rPr>
              <a:t>How does this take care of both subtractions ?</a:t>
            </a:r>
          </a:p>
        </p:txBody>
      </p:sp>
      <p:pic>
        <p:nvPicPr>
          <p:cNvPr id="4097" name="Picture 1">
            <a:extLst>
              <a:ext uri="{FF2B5EF4-FFF2-40B4-BE49-F238E27FC236}">
                <a16:creationId xmlns:a16="http://schemas.microsoft.com/office/drawing/2014/main" id="{B61DB59A-1EBE-4B6F-83D5-F5645A1EB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6615" y="4311241"/>
            <a:ext cx="3457648" cy="185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4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93FC127B-3C8C-47A1-B212-DB341620E715}"/>
              </a:ext>
            </a:extLst>
          </p:cNvPr>
          <p:cNvSpPr>
            <a:spLocks noGrp="1"/>
          </p:cNvSpPr>
          <p:nvPr>
            <p:ph type="subTitle" idx="1"/>
          </p:nvPr>
        </p:nvSpPr>
        <p:spPr>
          <a:xfrm>
            <a:off x="998291" y="246077"/>
            <a:ext cx="8070208" cy="6020499"/>
          </a:xfrm>
        </p:spPr>
        <p:txBody>
          <a:bodyPr rtlCol="0">
            <a:normAutofit/>
          </a:bodyPr>
          <a:lstStyle/>
          <a:p>
            <a:pPr>
              <a:defRPr/>
            </a:pPr>
            <a:endParaRPr lang="en-US" sz="1400" u="sng" dirty="0"/>
          </a:p>
          <a:p>
            <a:pPr>
              <a:defRPr/>
            </a:pPr>
            <a:r>
              <a:rPr lang="en-US" sz="1400" u="sng" dirty="0"/>
              <a:t>Calculated members :  the power of MDX !!!!</a:t>
            </a:r>
          </a:p>
          <a:p>
            <a:pPr>
              <a:defRPr/>
            </a:pPr>
            <a:r>
              <a:rPr lang="en-US" sz="1400" u="sng" dirty="0">
                <a:solidFill>
                  <a:schemeClr val="tx1"/>
                </a:solidFill>
              </a:rPr>
              <a:t>Precedence resolutions </a:t>
            </a:r>
          </a:p>
          <a:p>
            <a:pPr>
              <a:defRPr/>
            </a:pPr>
            <a:r>
              <a:rPr lang="en-US" sz="1200" dirty="0">
                <a:solidFill>
                  <a:prstClr val="black"/>
                </a:solidFill>
              </a:rPr>
              <a:t>Combining  previous two problems , write MDX to calculate Q1 to Q2 growth in average Sales prices</a:t>
            </a:r>
          </a:p>
          <a:p>
            <a:pPr>
              <a:defRPr/>
            </a:pPr>
            <a:endParaRPr lang="en-US" sz="1600" dirty="0"/>
          </a:p>
          <a:p>
            <a:pPr>
              <a:defRPr/>
            </a:pPr>
            <a:r>
              <a:rPr lang="en-US" sz="1100" dirty="0">
                <a:solidFill>
                  <a:srgbClr val="0000FF"/>
                </a:solidFill>
              </a:rPr>
              <a:t>WITH</a:t>
            </a:r>
          </a:p>
          <a:p>
            <a:pPr>
              <a:defRPr/>
            </a:pPr>
            <a:r>
              <a:rPr lang="en-US" sz="1100" dirty="0">
                <a:solidFill>
                  <a:srgbClr val="0000FF"/>
                </a:solidFill>
              </a:rPr>
              <a:t>MEMBER</a:t>
            </a:r>
            <a:r>
              <a:rPr lang="en-US" sz="1100" dirty="0">
                <a:solidFill>
                  <a:prstClr val="black"/>
                </a:solidFill>
              </a:rPr>
              <a:t> [Measures].[</a:t>
            </a:r>
            <a:r>
              <a:rPr lang="en-US" sz="1100" dirty="0" err="1">
                <a:solidFill>
                  <a:prstClr val="black"/>
                </a:solidFill>
              </a:rPr>
              <a:t>Avg</a:t>
            </a:r>
            <a:r>
              <a:rPr lang="en-US" sz="1100" dirty="0">
                <a:solidFill>
                  <a:prstClr val="black"/>
                </a:solidFill>
              </a:rPr>
              <a:t> Sales Price] </a:t>
            </a:r>
            <a:r>
              <a:rPr lang="en-US" sz="1100" dirty="0">
                <a:solidFill>
                  <a:srgbClr val="0000FF"/>
                </a:solidFill>
              </a:rPr>
              <a:t>AS</a:t>
            </a:r>
          </a:p>
          <a:p>
            <a:pPr>
              <a:defRPr/>
            </a:pPr>
            <a:r>
              <a:rPr lang="en-US" sz="1100" dirty="0">
                <a:solidFill>
                  <a:prstClr val="black"/>
                </a:solidFill>
              </a:rPr>
              <a:t>[Measures].[Dollar Sales] / [Measures].[Unit Sales]</a:t>
            </a:r>
          </a:p>
          <a:p>
            <a:pPr>
              <a:defRPr/>
            </a:pPr>
            <a:r>
              <a:rPr lang="en-US" sz="1100" dirty="0">
                <a:solidFill>
                  <a:srgbClr val="0000FF"/>
                </a:solidFill>
              </a:rPr>
              <a:t>MEMBER</a:t>
            </a:r>
            <a:r>
              <a:rPr lang="en-US" sz="1100" dirty="0">
                <a:solidFill>
                  <a:prstClr val="black"/>
                </a:solidFill>
              </a:rPr>
              <a:t> [Time].[Q1 to Q2 Growth] </a:t>
            </a:r>
            <a:r>
              <a:rPr lang="en-US" sz="1100" dirty="0">
                <a:solidFill>
                  <a:srgbClr val="0000FF"/>
                </a:solidFill>
              </a:rPr>
              <a:t>AS</a:t>
            </a:r>
          </a:p>
          <a:p>
            <a:pPr>
              <a:defRPr/>
            </a:pPr>
            <a:r>
              <a:rPr lang="en-US" sz="1100" dirty="0">
                <a:solidFill>
                  <a:prstClr val="black"/>
                </a:solidFill>
              </a:rPr>
              <a:t>[Time].[Q2, 2005] - [Time].[Q1, 2005]</a:t>
            </a:r>
          </a:p>
          <a:p>
            <a:pPr>
              <a:defRPr/>
            </a:pPr>
            <a:r>
              <a:rPr lang="en-US" sz="1100" dirty="0">
                <a:solidFill>
                  <a:srgbClr val="0000FF"/>
                </a:solidFill>
              </a:rPr>
              <a:t>SELECT</a:t>
            </a:r>
          </a:p>
          <a:p>
            <a:pPr>
              <a:defRPr/>
            </a:pPr>
            <a:r>
              <a:rPr lang="en-US" sz="1100" dirty="0">
                <a:solidFill>
                  <a:prstClr val="black"/>
                </a:solidFill>
              </a:rPr>
              <a:t>{ [Measures].[Dollar Sales], [Measures].[Unit Sales],</a:t>
            </a:r>
          </a:p>
          <a:p>
            <a:pPr>
              <a:defRPr/>
            </a:pPr>
            <a:r>
              <a:rPr lang="en-US" sz="1100" dirty="0">
                <a:solidFill>
                  <a:prstClr val="black"/>
                </a:solidFill>
              </a:rPr>
              <a:t>[Measures].[</a:t>
            </a:r>
            <a:r>
              <a:rPr lang="en-US" sz="1100" dirty="0" err="1">
                <a:solidFill>
                  <a:prstClr val="black"/>
                </a:solidFill>
              </a:rPr>
              <a:t>Avg</a:t>
            </a:r>
            <a:r>
              <a:rPr lang="en-US" sz="1100" dirty="0">
                <a:solidFill>
                  <a:prstClr val="black"/>
                </a:solidFill>
              </a:rPr>
              <a:t> Sales Price]</a:t>
            </a:r>
          </a:p>
          <a:p>
            <a:pPr>
              <a:defRPr/>
            </a:pPr>
            <a:r>
              <a:rPr lang="en-US" sz="1100" dirty="0">
                <a:solidFill>
                  <a:prstClr val="black"/>
                </a:solidFill>
              </a:rPr>
              <a:t>}</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columns</a:t>
            </a:r>
            <a:r>
              <a:rPr lang="en-US" sz="1100" dirty="0">
                <a:solidFill>
                  <a:prstClr val="black"/>
                </a:solidFill>
              </a:rPr>
              <a:t>,</a:t>
            </a:r>
          </a:p>
          <a:p>
            <a:pPr>
              <a:defRPr/>
            </a:pPr>
            <a:r>
              <a:rPr lang="en-US" sz="1100" dirty="0">
                <a:solidFill>
                  <a:prstClr val="black"/>
                </a:solidFill>
              </a:rPr>
              <a:t>{ [Time].[Q1, 2005], [Time].[Q2, 2005], [Time].[Q1 to Q2 Growth] }</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rows</a:t>
            </a:r>
          </a:p>
          <a:p>
            <a:pPr>
              <a:defRPr/>
            </a:pPr>
            <a:r>
              <a:rPr lang="en-US" sz="1100" dirty="0">
                <a:solidFill>
                  <a:srgbClr val="0000FF"/>
                </a:solidFill>
              </a:rPr>
              <a:t>FROM</a:t>
            </a:r>
            <a:r>
              <a:rPr lang="en-US" sz="1100" dirty="0">
                <a:solidFill>
                  <a:prstClr val="black"/>
                </a:solidFill>
              </a:rPr>
              <a:t> [Sales]</a:t>
            </a:r>
            <a:endParaRPr lang="en-US" sz="11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41987" name="Picture 1">
            <a:extLst>
              <a:ext uri="{FF2B5EF4-FFF2-40B4-BE49-F238E27FC236}">
                <a16:creationId xmlns:a16="http://schemas.microsoft.com/office/drawing/2014/main" id="{3CE9DF3C-83AB-4CCF-8E5C-763856AE30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8829" y="3928845"/>
            <a:ext cx="4343400"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A1341C53-BC14-45C3-A6F8-F8ABC994F168}"/>
              </a:ext>
            </a:extLst>
          </p:cNvPr>
          <p:cNvSpPr>
            <a:spLocks noGrp="1"/>
          </p:cNvSpPr>
          <p:nvPr>
            <p:ph type="subTitle" idx="1"/>
          </p:nvPr>
        </p:nvSpPr>
        <p:spPr>
          <a:xfrm>
            <a:off x="889233" y="304800"/>
            <a:ext cx="7340367" cy="5876926"/>
          </a:xfrm>
        </p:spPr>
        <p:txBody>
          <a:bodyPr rtlCol="0">
            <a:normAutofit lnSpcReduction="10000"/>
          </a:bodyPr>
          <a:lstStyle/>
          <a:p>
            <a:pPr>
              <a:defRPr/>
            </a:pPr>
            <a:endParaRPr lang="en-US" sz="1400" u="sng" dirty="0"/>
          </a:p>
          <a:p>
            <a:pPr>
              <a:defRPr/>
            </a:pPr>
            <a:r>
              <a:rPr lang="en-US" sz="1400" u="sng" dirty="0"/>
              <a:t>Calculated members :  the power of MDX !!!!</a:t>
            </a:r>
          </a:p>
          <a:p>
            <a:pPr>
              <a:defRPr/>
            </a:pPr>
            <a:r>
              <a:rPr lang="en-US" sz="1400" u="sng" dirty="0">
                <a:solidFill>
                  <a:schemeClr val="tx1"/>
                </a:solidFill>
              </a:rPr>
              <a:t>Precedence resolutions </a:t>
            </a:r>
          </a:p>
          <a:p>
            <a:pPr>
              <a:defRPr/>
            </a:pPr>
            <a:r>
              <a:rPr lang="en-US" sz="1200" dirty="0">
                <a:solidFill>
                  <a:prstClr val="black"/>
                </a:solidFill>
              </a:rPr>
              <a:t>Combining  previous two problems , write MDX to calculate Q1 to Q2 growth in average Sales prices</a:t>
            </a:r>
          </a:p>
          <a:p>
            <a:pPr>
              <a:defRPr/>
            </a:pPr>
            <a:endParaRPr lang="en-US" sz="1600" dirty="0"/>
          </a:p>
          <a:p>
            <a:pPr>
              <a:defRPr/>
            </a:pPr>
            <a:r>
              <a:rPr lang="en-US" sz="1100" dirty="0">
                <a:solidFill>
                  <a:srgbClr val="0000FF"/>
                </a:solidFill>
              </a:rPr>
              <a:t>WITH</a:t>
            </a:r>
          </a:p>
          <a:p>
            <a:pPr>
              <a:defRPr/>
            </a:pPr>
            <a:r>
              <a:rPr lang="en-US" sz="1100" dirty="0">
                <a:solidFill>
                  <a:srgbClr val="0000FF"/>
                </a:solidFill>
              </a:rPr>
              <a:t>MEMBER</a:t>
            </a:r>
            <a:r>
              <a:rPr lang="en-US" sz="1100" dirty="0">
                <a:solidFill>
                  <a:prstClr val="black"/>
                </a:solidFill>
              </a:rPr>
              <a:t> [Measures].[</a:t>
            </a:r>
            <a:r>
              <a:rPr lang="en-US" sz="1100" dirty="0" err="1">
                <a:solidFill>
                  <a:prstClr val="black"/>
                </a:solidFill>
              </a:rPr>
              <a:t>Avg</a:t>
            </a:r>
            <a:r>
              <a:rPr lang="en-US" sz="1100" dirty="0">
                <a:solidFill>
                  <a:prstClr val="black"/>
                </a:solidFill>
              </a:rPr>
              <a:t> Sales Price] </a:t>
            </a:r>
            <a:r>
              <a:rPr lang="en-US" sz="1100" dirty="0">
                <a:solidFill>
                  <a:srgbClr val="0000FF"/>
                </a:solidFill>
              </a:rPr>
              <a:t>AS</a:t>
            </a:r>
          </a:p>
          <a:p>
            <a:pPr>
              <a:defRPr/>
            </a:pPr>
            <a:r>
              <a:rPr lang="en-US" sz="1100" dirty="0">
                <a:solidFill>
                  <a:prstClr val="black"/>
                </a:solidFill>
              </a:rPr>
              <a:t>[Measures].[Dollar Sales] / [Measures].[Unit Sales],</a:t>
            </a:r>
          </a:p>
          <a:p>
            <a:pPr>
              <a:defRPr/>
            </a:pPr>
            <a:r>
              <a:rPr lang="en-US" sz="1100" b="1" dirty="0">
                <a:solidFill>
                  <a:srgbClr val="0000FF"/>
                </a:solidFill>
              </a:rPr>
              <a:t>SOLVE_ORDER</a:t>
            </a:r>
            <a:r>
              <a:rPr lang="en-US" sz="1100" b="1" dirty="0">
                <a:solidFill>
                  <a:prstClr val="black"/>
                </a:solidFill>
              </a:rPr>
              <a:t> = 0</a:t>
            </a:r>
          </a:p>
          <a:p>
            <a:pPr>
              <a:defRPr/>
            </a:pPr>
            <a:r>
              <a:rPr lang="en-US" sz="1100" dirty="0">
                <a:solidFill>
                  <a:srgbClr val="0000FF"/>
                </a:solidFill>
              </a:rPr>
              <a:t>MEMBER</a:t>
            </a:r>
            <a:r>
              <a:rPr lang="en-US" sz="1100" dirty="0">
                <a:solidFill>
                  <a:prstClr val="black"/>
                </a:solidFill>
              </a:rPr>
              <a:t> [Time].[Q1 to Q2 Growth] </a:t>
            </a:r>
            <a:r>
              <a:rPr lang="en-US" sz="1100" dirty="0">
                <a:solidFill>
                  <a:srgbClr val="0000FF"/>
                </a:solidFill>
              </a:rPr>
              <a:t>AS</a:t>
            </a:r>
          </a:p>
          <a:p>
            <a:pPr>
              <a:defRPr/>
            </a:pPr>
            <a:r>
              <a:rPr lang="en-US" sz="1100" dirty="0">
                <a:solidFill>
                  <a:prstClr val="black"/>
                </a:solidFill>
              </a:rPr>
              <a:t>[Time].[Q2, 2005] - [Time].[Q1, 2005],</a:t>
            </a:r>
          </a:p>
          <a:p>
            <a:pPr>
              <a:defRPr/>
            </a:pPr>
            <a:r>
              <a:rPr lang="en-US" sz="1100" b="1" dirty="0">
                <a:solidFill>
                  <a:srgbClr val="0000FF"/>
                </a:solidFill>
              </a:rPr>
              <a:t>SOLVE_ORDER</a:t>
            </a:r>
            <a:r>
              <a:rPr lang="en-US" sz="1100" b="1" dirty="0">
                <a:solidFill>
                  <a:prstClr val="black"/>
                </a:solidFill>
              </a:rPr>
              <a:t> = 1</a:t>
            </a:r>
          </a:p>
          <a:p>
            <a:pPr>
              <a:defRPr/>
            </a:pPr>
            <a:r>
              <a:rPr lang="en-US" sz="1100" dirty="0">
                <a:solidFill>
                  <a:srgbClr val="0000FF"/>
                </a:solidFill>
              </a:rPr>
              <a:t>SELECT</a:t>
            </a:r>
          </a:p>
          <a:p>
            <a:pPr>
              <a:defRPr/>
            </a:pPr>
            <a:r>
              <a:rPr lang="en-US" sz="1100" dirty="0">
                <a:solidFill>
                  <a:prstClr val="black"/>
                </a:solidFill>
              </a:rPr>
              <a:t>{ [Measures].[Dollar Sales], [Measures].[Unit Sales],</a:t>
            </a:r>
          </a:p>
          <a:p>
            <a:pPr>
              <a:defRPr/>
            </a:pPr>
            <a:r>
              <a:rPr lang="en-US" sz="1100" dirty="0">
                <a:solidFill>
                  <a:prstClr val="black"/>
                </a:solidFill>
              </a:rPr>
              <a:t>[Measures].[</a:t>
            </a:r>
            <a:r>
              <a:rPr lang="en-US" sz="1100" dirty="0" err="1">
                <a:solidFill>
                  <a:prstClr val="black"/>
                </a:solidFill>
              </a:rPr>
              <a:t>Avg</a:t>
            </a:r>
            <a:r>
              <a:rPr lang="en-US" sz="1100" dirty="0">
                <a:solidFill>
                  <a:prstClr val="black"/>
                </a:solidFill>
              </a:rPr>
              <a:t> Sales Price]</a:t>
            </a:r>
          </a:p>
          <a:p>
            <a:pPr>
              <a:defRPr/>
            </a:pPr>
            <a:r>
              <a:rPr lang="en-US" sz="1100" dirty="0">
                <a:solidFill>
                  <a:prstClr val="black"/>
                </a:solidFill>
              </a:rPr>
              <a:t>}</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columns</a:t>
            </a:r>
            <a:r>
              <a:rPr lang="en-US" sz="1100" dirty="0">
                <a:solidFill>
                  <a:prstClr val="black"/>
                </a:solidFill>
              </a:rPr>
              <a:t>,</a:t>
            </a:r>
          </a:p>
          <a:p>
            <a:pPr>
              <a:defRPr/>
            </a:pPr>
            <a:r>
              <a:rPr lang="en-US" sz="1100" dirty="0">
                <a:solidFill>
                  <a:prstClr val="black"/>
                </a:solidFill>
              </a:rPr>
              <a:t>{ [Time].[Q1, 2005], [Time].[Q2, 2005], [Time].[Q1 to Q2 Growth] }</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rows</a:t>
            </a:r>
          </a:p>
          <a:p>
            <a:pPr>
              <a:defRPr/>
            </a:pPr>
            <a:r>
              <a:rPr lang="en-US" sz="1100" dirty="0">
                <a:solidFill>
                  <a:srgbClr val="0000FF"/>
                </a:solidFill>
              </a:rPr>
              <a:t>FROM</a:t>
            </a:r>
            <a:r>
              <a:rPr lang="en-US" sz="1100" dirty="0">
                <a:solidFill>
                  <a:prstClr val="black"/>
                </a:solidFill>
              </a:rPr>
              <a:t> [Sales]</a:t>
            </a:r>
            <a:endParaRPr lang="en-US" sz="11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43011" name="Picture 4">
            <a:extLst>
              <a:ext uri="{FF2B5EF4-FFF2-40B4-BE49-F238E27FC236}">
                <a16:creationId xmlns:a16="http://schemas.microsoft.com/office/drawing/2014/main" id="{05492110-EAEF-4CB0-A461-B3E222006B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4037" y="1981901"/>
            <a:ext cx="5191125"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77510969-1C0C-43E3-969B-00A0AE0874DE}"/>
              </a:ext>
            </a:extLst>
          </p:cNvPr>
          <p:cNvSpPr>
            <a:spLocks noGrp="1"/>
          </p:cNvSpPr>
          <p:nvPr>
            <p:ph type="subTitle" idx="1"/>
          </p:nvPr>
        </p:nvSpPr>
        <p:spPr>
          <a:xfrm>
            <a:off x="1166069" y="304800"/>
            <a:ext cx="7457813" cy="5819163"/>
          </a:xfrm>
        </p:spPr>
        <p:txBody>
          <a:bodyPr rtlCol="0">
            <a:normAutofit/>
          </a:bodyPr>
          <a:lstStyle/>
          <a:p>
            <a:pPr>
              <a:defRPr/>
            </a:pPr>
            <a:endParaRPr lang="en-US" sz="1400" u="sng" dirty="0"/>
          </a:p>
          <a:p>
            <a:pPr>
              <a:defRPr/>
            </a:pPr>
            <a:r>
              <a:rPr lang="en-US" sz="1400" u="sng" dirty="0"/>
              <a:t>Calculated members :  the power of MDX !!!!</a:t>
            </a:r>
          </a:p>
          <a:p>
            <a:pPr>
              <a:defRPr/>
            </a:pPr>
            <a:endParaRPr lang="en-US" sz="1600" dirty="0"/>
          </a:p>
          <a:p>
            <a:pPr>
              <a:defRPr/>
            </a:pPr>
            <a:r>
              <a:rPr lang="en-US" sz="1600" dirty="0">
                <a:solidFill>
                  <a:schemeClr val="tx1"/>
                </a:solidFill>
              </a:rPr>
              <a:t>Write an MDX to get the following result</a:t>
            </a: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r>
              <a:rPr lang="en-US" sz="1600" dirty="0">
                <a:solidFill>
                  <a:schemeClr val="tx1"/>
                </a:solidFill>
              </a:rPr>
              <a:t>Measures -&gt; Measures.[Sales Amount], Measures.[Total Cost]</a:t>
            </a:r>
          </a:p>
          <a:p>
            <a:pPr>
              <a:defRPr/>
            </a:pPr>
            <a:r>
              <a:rPr lang="en-US" sz="1600" dirty="0">
                <a:solidFill>
                  <a:schemeClr val="tx1"/>
                </a:solidFill>
              </a:rPr>
              <a:t>Dimensions -&gt; </a:t>
            </a:r>
            <a:r>
              <a:rPr lang="en-US" sz="1600" dirty="0" err="1">
                <a:solidFill>
                  <a:schemeClr val="tx1"/>
                </a:solidFill>
              </a:rPr>
              <a:t>Phase.Actual</a:t>
            </a:r>
            <a:r>
              <a:rPr lang="en-US" sz="1600" dirty="0">
                <a:solidFill>
                  <a:schemeClr val="tx1"/>
                </a:solidFill>
              </a:rPr>
              <a:t> , </a:t>
            </a:r>
            <a:r>
              <a:rPr lang="en-US" sz="1600" dirty="0" err="1">
                <a:solidFill>
                  <a:schemeClr val="tx1"/>
                </a:solidFill>
              </a:rPr>
              <a:t>Phase.Planned</a:t>
            </a:r>
            <a:endParaRPr lang="en-US" sz="1600" dirty="0">
              <a:solidFill>
                <a:schemeClr val="tx1"/>
              </a:solidFill>
            </a:endParaRPr>
          </a:p>
          <a:p>
            <a:pPr>
              <a:defRPr/>
            </a:pPr>
            <a:endParaRPr lang="en-US" sz="1600" dirty="0">
              <a:solidFill>
                <a:schemeClr val="tx1"/>
              </a:solidFill>
            </a:endParaRPr>
          </a:p>
          <a:p>
            <a:pPr>
              <a:defRPr/>
            </a:pPr>
            <a:r>
              <a:rPr lang="en-US" sz="1600" dirty="0">
                <a:solidFill>
                  <a:schemeClr val="tx1"/>
                </a:solidFill>
              </a:rPr>
              <a:t>Use normal formulas for profit , percentage margin , amount of variance, percentage of variance.</a:t>
            </a:r>
          </a:p>
          <a:p>
            <a:pPr>
              <a:defRPr/>
            </a:pPr>
            <a:endParaRPr lang="en-US" sz="1600" dirty="0"/>
          </a:p>
        </p:txBody>
      </p:sp>
      <p:pic>
        <p:nvPicPr>
          <p:cNvPr id="44035" name="Picture 3">
            <a:extLst>
              <a:ext uri="{FF2B5EF4-FFF2-40B4-BE49-F238E27FC236}">
                <a16:creationId xmlns:a16="http://schemas.microsoft.com/office/drawing/2014/main" id="{1D8CB96C-0369-41B4-A300-94F8FB5543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069" y="1947646"/>
            <a:ext cx="623887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CB0671-A41A-46CB-9CF4-634B3928B15E}"/>
              </a:ext>
            </a:extLst>
          </p:cNvPr>
          <p:cNvSpPr>
            <a:spLocks noGrp="1"/>
          </p:cNvSpPr>
          <p:nvPr>
            <p:ph type="title"/>
          </p:nvPr>
        </p:nvSpPr>
        <p:spPr>
          <a:xfrm>
            <a:off x="1143001" y="771786"/>
            <a:ext cx="9905998" cy="677581"/>
          </a:xfrm>
        </p:spPr>
        <p:txBody>
          <a:bodyPr/>
          <a:lstStyle/>
          <a:p>
            <a:pPr algn="ctr"/>
            <a:r>
              <a:rPr lang="en-US" dirty="0">
                <a:solidFill>
                  <a:srgbClr val="FFC000"/>
                </a:solidFill>
              </a:rPr>
              <a:t>Creating </a:t>
            </a:r>
            <a:r>
              <a:rPr lang="en-US" dirty="0" err="1">
                <a:solidFill>
                  <a:srgbClr val="FFC000"/>
                </a:solidFill>
              </a:rPr>
              <a:t>olap</a:t>
            </a:r>
            <a:r>
              <a:rPr lang="en-US" dirty="0">
                <a:solidFill>
                  <a:srgbClr val="FFC000"/>
                </a:solidFill>
              </a:rPr>
              <a:t> cubes</a:t>
            </a:r>
            <a:endParaRPr lang="ru-RU" dirty="0">
              <a:solidFill>
                <a:srgbClr val="FFC000"/>
              </a:solidFill>
            </a:endParaRPr>
          </a:p>
        </p:txBody>
      </p:sp>
      <p:sp>
        <p:nvSpPr>
          <p:cNvPr id="3" name="Объект 2">
            <a:extLst>
              <a:ext uri="{FF2B5EF4-FFF2-40B4-BE49-F238E27FC236}">
                <a16:creationId xmlns:a16="http://schemas.microsoft.com/office/drawing/2014/main" id="{FA8228BF-2817-4315-823B-1CE515ADC7A9}"/>
              </a:ext>
            </a:extLst>
          </p:cNvPr>
          <p:cNvSpPr>
            <a:spLocks noGrp="1"/>
          </p:cNvSpPr>
          <p:nvPr>
            <p:ph idx="1"/>
          </p:nvPr>
        </p:nvSpPr>
        <p:spPr>
          <a:xfrm>
            <a:off x="478173" y="2030136"/>
            <a:ext cx="10570826" cy="1266737"/>
          </a:xfrm>
        </p:spPr>
        <p:txBody>
          <a:bodyPr/>
          <a:lstStyle/>
          <a:p>
            <a:r>
              <a:rPr lang="en-US" dirty="0">
                <a:solidFill>
                  <a:schemeClr val="tx1"/>
                </a:solidFill>
              </a:rPr>
              <a:t>To create an OLAP cube, you will need to create a Business Intelligence project in Microsoft Visual Studio. Install the SSDT tool and you can create this type of project in Visual Studio.</a:t>
            </a:r>
          </a:p>
          <a:p>
            <a:endParaRPr lang="ru-RU" dirty="0">
              <a:solidFill>
                <a:srgbClr val="FFFF00"/>
              </a:solidFill>
            </a:endParaRPr>
          </a:p>
        </p:txBody>
      </p:sp>
      <p:pic>
        <p:nvPicPr>
          <p:cNvPr id="4" name="Рисунок 3">
            <a:extLst>
              <a:ext uri="{FF2B5EF4-FFF2-40B4-BE49-F238E27FC236}">
                <a16:creationId xmlns:a16="http://schemas.microsoft.com/office/drawing/2014/main" id="{5416597F-3A58-4DAE-B814-94D2DCA8F4A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214681" y="2919368"/>
            <a:ext cx="4367257" cy="3938631"/>
          </a:xfrm>
          <a:prstGeom prst="rect">
            <a:avLst/>
          </a:prstGeom>
          <a:noFill/>
          <a:ln>
            <a:noFill/>
          </a:ln>
        </p:spPr>
      </p:pic>
    </p:spTree>
    <p:extLst>
      <p:ext uri="{BB962C8B-B14F-4D97-AF65-F5344CB8AC3E}">
        <p14:creationId xmlns:p14="http://schemas.microsoft.com/office/powerpoint/2010/main" val="2291670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BFA01E-8B37-4196-A024-9EC3DD524DC1}"/>
              </a:ext>
            </a:extLst>
          </p:cNvPr>
          <p:cNvSpPr>
            <a:spLocks noGrp="1"/>
          </p:cNvSpPr>
          <p:nvPr>
            <p:ph type="title"/>
          </p:nvPr>
        </p:nvSpPr>
        <p:spPr>
          <a:xfrm>
            <a:off x="1141413" y="906011"/>
            <a:ext cx="9905998" cy="645952"/>
          </a:xfrm>
        </p:spPr>
        <p:txBody>
          <a:bodyPr/>
          <a:lstStyle/>
          <a:p>
            <a:pPr algn="ctr"/>
            <a:r>
              <a:rPr lang="en-US" dirty="0">
                <a:solidFill>
                  <a:srgbClr val="FFC000"/>
                </a:solidFill>
              </a:rPr>
              <a:t>Creating OLAP cubes</a:t>
            </a:r>
            <a:endParaRPr lang="ru-RU" dirty="0">
              <a:solidFill>
                <a:srgbClr val="FFC000"/>
              </a:solidFill>
            </a:endParaRPr>
          </a:p>
        </p:txBody>
      </p:sp>
      <p:sp>
        <p:nvSpPr>
          <p:cNvPr id="3" name="Объект 2">
            <a:extLst>
              <a:ext uri="{FF2B5EF4-FFF2-40B4-BE49-F238E27FC236}">
                <a16:creationId xmlns:a16="http://schemas.microsoft.com/office/drawing/2014/main" id="{8DBA9805-D895-4E84-8B1A-7FB1A451C434}"/>
              </a:ext>
            </a:extLst>
          </p:cNvPr>
          <p:cNvSpPr>
            <a:spLocks noGrp="1"/>
          </p:cNvSpPr>
          <p:nvPr>
            <p:ph idx="1"/>
          </p:nvPr>
        </p:nvSpPr>
        <p:spPr>
          <a:xfrm>
            <a:off x="802801" y="1855821"/>
            <a:ext cx="10586398" cy="920936"/>
          </a:xfrm>
        </p:spPr>
        <p:txBody>
          <a:bodyPr/>
          <a:lstStyle/>
          <a:p>
            <a:r>
              <a:rPr lang="en-US" dirty="0">
                <a:solidFill>
                  <a:schemeClr val="tx1"/>
                </a:solidFill>
              </a:rPr>
              <a:t>In the data source view, select the desired tables from which the OLAP cube will be built.</a:t>
            </a:r>
          </a:p>
          <a:p>
            <a:endParaRPr lang="ru-RU" dirty="0">
              <a:solidFill>
                <a:srgbClr val="FFFF00"/>
              </a:solidFill>
            </a:endParaRPr>
          </a:p>
        </p:txBody>
      </p:sp>
      <p:pic>
        <p:nvPicPr>
          <p:cNvPr id="4" name="Рисунок 3">
            <a:extLst>
              <a:ext uri="{FF2B5EF4-FFF2-40B4-BE49-F238E27FC236}">
                <a16:creationId xmlns:a16="http://schemas.microsoft.com/office/drawing/2014/main" id="{5DAF2911-ED55-461D-A74C-ECFA0AE7F9C5}"/>
              </a:ext>
            </a:extLst>
          </p:cNvPr>
          <p:cNvPicPr>
            <a:picLocks noChangeAspect="1"/>
          </p:cNvPicPr>
          <p:nvPr/>
        </p:nvPicPr>
        <p:blipFill>
          <a:blip r:embed="rId2"/>
          <a:stretch>
            <a:fillRect/>
          </a:stretch>
        </p:blipFill>
        <p:spPr>
          <a:xfrm>
            <a:off x="2978676" y="2451328"/>
            <a:ext cx="6056267" cy="4406671"/>
          </a:xfrm>
          <a:prstGeom prst="rect">
            <a:avLst/>
          </a:prstGeom>
        </p:spPr>
      </p:pic>
    </p:spTree>
    <p:extLst>
      <p:ext uri="{BB962C8B-B14F-4D97-AF65-F5344CB8AC3E}">
        <p14:creationId xmlns:p14="http://schemas.microsoft.com/office/powerpoint/2010/main" val="164868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2CD8A6-5931-4E26-9749-1575716397A4}"/>
              </a:ext>
            </a:extLst>
          </p:cNvPr>
          <p:cNvSpPr>
            <a:spLocks noGrp="1"/>
          </p:cNvSpPr>
          <p:nvPr>
            <p:ph type="title"/>
          </p:nvPr>
        </p:nvSpPr>
        <p:spPr>
          <a:xfrm>
            <a:off x="1008777" y="725649"/>
            <a:ext cx="9905998" cy="767592"/>
          </a:xfrm>
        </p:spPr>
        <p:txBody>
          <a:bodyPr/>
          <a:lstStyle/>
          <a:p>
            <a:pPr algn="ctr"/>
            <a:r>
              <a:rPr lang="en-US" dirty="0">
                <a:solidFill>
                  <a:srgbClr val="FFC000"/>
                </a:solidFill>
              </a:rPr>
              <a:t>Creating OLAP cubes</a:t>
            </a:r>
            <a:endParaRPr lang="ru-RU" dirty="0">
              <a:solidFill>
                <a:srgbClr val="FFC000"/>
              </a:solidFill>
            </a:endParaRPr>
          </a:p>
        </p:txBody>
      </p:sp>
      <p:pic>
        <p:nvPicPr>
          <p:cNvPr id="4" name="Объект 3">
            <a:extLst>
              <a:ext uri="{FF2B5EF4-FFF2-40B4-BE49-F238E27FC236}">
                <a16:creationId xmlns:a16="http://schemas.microsoft.com/office/drawing/2014/main" id="{6607B2F9-1739-476A-9598-AA6917684216}"/>
              </a:ext>
            </a:extLst>
          </p:cNvPr>
          <p:cNvPicPr>
            <a:picLocks noGrp="1" noChangeAspect="1"/>
          </p:cNvPicPr>
          <p:nvPr>
            <p:ph idx="1"/>
          </p:nvPr>
        </p:nvPicPr>
        <p:blipFill>
          <a:blip r:embed="rId2"/>
          <a:stretch>
            <a:fillRect/>
          </a:stretch>
        </p:blipFill>
        <p:spPr>
          <a:xfrm>
            <a:off x="2345067" y="1798186"/>
            <a:ext cx="6972591" cy="5059814"/>
          </a:xfrm>
          <a:prstGeom prst="rect">
            <a:avLst/>
          </a:prstGeom>
        </p:spPr>
      </p:pic>
    </p:spTree>
    <p:extLst>
      <p:ext uri="{BB962C8B-B14F-4D97-AF65-F5344CB8AC3E}">
        <p14:creationId xmlns:p14="http://schemas.microsoft.com/office/powerpoint/2010/main" val="1076341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F9471B-E3AE-44BB-81B6-6B296C88BD72}"/>
              </a:ext>
            </a:extLst>
          </p:cNvPr>
          <p:cNvSpPr>
            <a:spLocks noGrp="1"/>
          </p:cNvSpPr>
          <p:nvPr>
            <p:ph type="title"/>
          </p:nvPr>
        </p:nvSpPr>
        <p:spPr>
          <a:xfrm>
            <a:off x="1141413" y="687896"/>
            <a:ext cx="9905998" cy="755009"/>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DF834A28-A6BC-4743-BF1C-42E070E84201}"/>
              </a:ext>
            </a:extLst>
          </p:cNvPr>
          <p:cNvPicPr>
            <a:picLocks noGrp="1" noChangeAspect="1"/>
          </p:cNvPicPr>
          <p:nvPr>
            <p:ph idx="1"/>
          </p:nvPr>
        </p:nvPicPr>
        <p:blipFill>
          <a:blip r:embed="rId2"/>
          <a:stretch>
            <a:fillRect/>
          </a:stretch>
        </p:blipFill>
        <p:spPr>
          <a:xfrm>
            <a:off x="3563252" y="2156058"/>
            <a:ext cx="5065496" cy="4217592"/>
          </a:xfrm>
          <a:prstGeom prst="rect">
            <a:avLst/>
          </a:prstGeom>
        </p:spPr>
      </p:pic>
    </p:spTree>
    <p:extLst>
      <p:ext uri="{BB962C8B-B14F-4D97-AF65-F5344CB8AC3E}">
        <p14:creationId xmlns:p14="http://schemas.microsoft.com/office/powerpoint/2010/main" val="153067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62A08B-5597-46FB-8305-766AEC0B7FF9}"/>
              </a:ext>
            </a:extLst>
          </p:cNvPr>
          <p:cNvSpPr>
            <a:spLocks noGrp="1"/>
          </p:cNvSpPr>
          <p:nvPr>
            <p:ph type="title"/>
          </p:nvPr>
        </p:nvSpPr>
        <p:spPr>
          <a:xfrm>
            <a:off x="1143001" y="922789"/>
            <a:ext cx="9905998" cy="553673"/>
          </a:xfrm>
        </p:spPr>
        <p:txBody>
          <a:bodyPr/>
          <a:lstStyle/>
          <a:p>
            <a:pPr algn="ctr"/>
            <a:r>
              <a:rPr lang="en-US" dirty="0">
                <a:solidFill>
                  <a:srgbClr val="FFC000"/>
                </a:solidFill>
              </a:rPr>
              <a:t>Create dimensions</a:t>
            </a:r>
            <a:endParaRPr lang="ru-RU" dirty="0">
              <a:solidFill>
                <a:srgbClr val="FFC000"/>
              </a:solidFill>
            </a:endParaRPr>
          </a:p>
        </p:txBody>
      </p:sp>
      <p:pic>
        <p:nvPicPr>
          <p:cNvPr id="7" name="Объект 6">
            <a:extLst>
              <a:ext uri="{FF2B5EF4-FFF2-40B4-BE49-F238E27FC236}">
                <a16:creationId xmlns:a16="http://schemas.microsoft.com/office/drawing/2014/main" id="{8DFC2D64-FD1D-4753-B573-551ACF508C58}"/>
              </a:ext>
            </a:extLst>
          </p:cNvPr>
          <p:cNvPicPr>
            <a:picLocks noGrp="1" noChangeAspect="1"/>
          </p:cNvPicPr>
          <p:nvPr>
            <p:ph idx="1"/>
          </p:nvPr>
        </p:nvPicPr>
        <p:blipFill>
          <a:blip r:embed="rId2"/>
          <a:stretch>
            <a:fillRect/>
          </a:stretch>
        </p:blipFill>
        <p:spPr>
          <a:xfrm>
            <a:off x="1143001" y="2250922"/>
            <a:ext cx="9598229" cy="3684289"/>
          </a:xfrm>
          <a:prstGeom prst="rect">
            <a:avLst/>
          </a:prstGeom>
        </p:spPr>
      </p:pic>
    </p:spTree>
    <p:extLst>
      <p:ext uri="{BB962C8B-B14F-4D97-AF65-F5344CB8AC3E}">
        <p14:creationId xmlns:p14="http://schemas.microsoft.com/office/powerpoint/2010/main" val="455446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E08891-6D6F-499C-A0DF-691D3F939000}"/>
              </a:ext>
            </a:extLst>
          </p:cNvPr>
          <p:cNvSpPr>
            <a:spLocks noGrp="1"/>
          </p:cNvSpPr>
          <p:nvPr>
            <p:ph type="title"/>
          </p:nvPr>
        </p:nvSpPr>
        <p:spPr>
          <a:xfrm>
            <a:off x="1067499" y="719186"/>
            <a:ext cx="9905998" cy="800619"/>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A8D52094-019F-4F91-8F87-6C930EECEF0D}"/>
              </a:ext>
            </a:extLst>
          </p:cNvPr>
          <p:cNvPicPr>
            <a:picLocks noGrp="1" noChangeAspect="1"/>
          </p:cNvPicPr>
          <p:nvPr>
            <p:ph idx="1"/>
          </p:nvPr>
        </p:nvPicPr>
        <p:blipFill>
          <a:blip r:embed="rId2"/>
          <a:stretch>
            <a:fillRect/>
          </a:stretch>
        </p:blipFill>
        <p:spPr>
          <a:xfrm>
            <a:off x="1404565" y="1888761"/>
            <a:ext cx="9231867" cy="4646262"/>
          </a:xfrm>
          <a:prstGeom prst="rect">
            <a:avLst/>
          </a:prstGeom>
        </p:spPr>
      </p:pic>
    </p:spTree>
    <p:extLst>
      <p:ext uri="{BB962C8B-B14F-4D97-AF65-F5344CB8AC3E}">
        <p14:creationId xmlns:p14="http://schemas.microsoft.com/office/powerpoint/2010/main" val="2512493004"/>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182</TotalTime>
  <Words>2421</Words>
  <Application>Microsoft Office PowerPoint</Application>
  <PresentationFormat>Широкоэкранный</PresentationFormat>
  <Paragraphs>785</Paragraphs>
  <Slides>39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39</vt:i4>
      </vt:variant>
    </vt:vector>
  </HeadingPairs>
  <TitlesOfParts>
    <vt:vector size="46" baseType="lpstr">
      <vt:lpstr>Arial</vt:lpstr>
      <vt:lpstr>Calibri</vt:lpstr>
      <vt:lpstr>Corbel</vt:lpstr>
      <vt:lpstr>Gill Sans MT</vt:lpstr>
      <vt:lpstr>Times New Roman</vt:lpstr>
      <vt:lpstr>Wingdings 2</vt:lpstr>
      <vt:lpstr>Дивиденд</vt:lpstr>
      <vt:lpstr>Lecture 13</vt:lpstr>
      <vt:lpstr>Creating olap cubes</vt:lpstr>
      <vt:lpstr>Creating olap cubes</vt:lpstr>
      <vt:lpstr>Creating olap cubes</vt:lpstr>
      <vt:lpstr>Creating OLAP cubes</vt:lpstr>
      <vt:lpstr>Creating OLAP cubes</vt:lpstr>
      <vt:lpstr>Create dimensions</vt:lpstr>
      <vt:lpstr>Create dimensions</vt:lpstr>
      <vt:lpstr>Create dimensions</vt:lpstr>
      <vt:lpstr>Create dimensions</vt:lpstr>
      <vt:lpstr>Create dimensions</vt:lpstr>
      <vt:lpstr>Deploy dimensions</vt:lpstr>
      <vt:lpstr>Creating the cube</vt:lpstr>
      <vt:lpstr>Creating the cube</vt:lpstr>
      <vt:lpstr>OLAP CUBE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OLAP cubes</dc:title>
  <dc:creator>Владислав Карюкин</dc:creator>
  <cp:lastModifiedBy>Карюкин Владислав</cp:lastModifiedBy>
  <cp:revision>29</cp:revision>
  <dcterms:created xsi:type="dcterms:W3CDTF">2019-11-05T20:51:31Z</dcterms:created>
  <dcterms:modified xsi:type="dcterms:W3CDTF">2021-01-14T19:04:22Z</dcterms:modified>
</cp:coreProperties>
</file>